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375" r:id="rId2"/>
    <p:sldId id="2034" r:id="rId3"/>
    <p:sldId id="2341" r:id="rId4"/>
    <p:sldId id="2121" r:id="rId5"/>
    <p:sldId id="2376" r:id="rId6"/>
    <p:sldId id="2346" r:id="rId7"/>
    <p:sldId id="2377" r:id="rId8"/>
    <p:sldId id="2345" r:id="rId9"/>
    <p:sldId id="2378" r:id="rId10"/>
    <p:sldId id="2379" r:id="rId11"/>
    <p:sldId id="2380" r:id="rId12"/>
    <p:sldId id="2347" r:id="rId13"/>
    <p:sldId id="2351" r:id="rId14"/>
    <p:sldId id="2362" r:id="rId15"/>
    <p:sldId id="2363" r:id="rId16"/>
    <p:sldId id="2364" r:id="rId17"/>
    <p:sldId id="2365" r:id="rId18"/>
    <p:sldId id="2381" r:id="rId19"/>
    <p:sldId id="2382" r:id="rId20"/>
    <p:sldId id="2367" r:id="rId21"/>
    <p:sldId id="2383" r:id="rId22"/>
    <p:sldId id="2349" r:id="rId23"/>
    <p:sldId id="2384" r:id="rId24"/>
    <p:sldId id="2350" r:id="rId25"/>
    <p:sldId id="2369" r:id="rId26"/>
    <p:sldId id="2385" r:id="rId27"/>
    <p:sldId id="2386" r:id="rId28"/>
    <p:sldId id="2387" r:id="rId29"/>
    <p:sldId id="2355" r:id="rId30"/>
    <p:sldId id="2388" r:id="rId31"/>
    <p:sldId id="2370" r:id="rId32"/>
    <p:sldId id="2371" r:id="rId33"/>
    <p:sldId id="2372" r:id="rId34"/>
    <p:sldId id="2373" r:id="rId35"/>
    <p:sldId id="2389" r:id="rId36"/>
    <p:sldId id="2374" r:id="rId37"/>
    <p:sldId id="2353" r:id="rId38"/>
    <p:sldId id="2354" r:id="rId39"/>
    <p:sldId id="234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50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A0"/>
    <a:srgbClr val="F06436"/>
    <a:srgbClr val="4BB0A0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1" autoAdjust="0"/>
    <p:restoredTop sz="50000" autoAdjust="0"/>
  </p:normalViewPr>
  <p:slideViewPr>
    <p:cSldViewPr snapToGrid="0" showGuides="1">
      <p:cViewPr varScale="1">
        <p:scale>
          <a:sx n="136" d="100"/>
          <a:sy n="136" d="100"/>
        </p:scale>
        <p:origin x="312" y="132"/>
      </p:cViewPr>
      <p:guideLst>
        <p:guide orient="horz" pos="2137"/>
        <p:guide pos="3840"/>
        <p:guide pos="3985"/>
        <p:guide orient="horz" pos="2296"/>
        <p:guide orient="horz" pos="2750"/>
        <p:guide orient="horz" pos="527"/>
        <p:guide pos="61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B126E30E-AC0E-A84E-BEF4-0558FEC9D0B2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0;p2">
            <a:extLst>
              <a:ext uri="{FF2B5EF4-FFF2-40B4-BE49-F238E27FC236}">
                <a16:creationId xmlns:a16="http://schemas.microsoft.com/office/drawing/2014/main" id="{D3CCE3F0-856E-3061-0BAD-5365122510A2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제목 24">
            <a:extLst>
              <a:ext uri="{FF2B5EF4-FFF2-40B4-BE49-F238E27FC236}">
                <a16:creationId xmlns:a16="http://schemas.microsoft.com/office/drawing/2014/main" id="{48CA3319-6F73-9C0C-D3BC-9AA2AE84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6" name="슬라이드 번호 개체 틀 20">
            <a:extLst>
              <a:ext uri="{FF2B5EF4-FFF2-40B4-BE49-F238E27FC236}">
                <a16:creationId xmlns:a16="http://schemas.microsoft.com/office/drawing/2014/main" id="{C73233B0-A7EF-5CEB-898D-40AC9687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34">
            <a:extLst>
              <a:ext uri="{FF2B5EF4-FFF2-40B4-BE49-F238E27FC236}">
                <a16:creationId xmlns:a16="http://schemas.microsoft.com/office/drawing/2014/main" id="{2DAFB18B-9056-FF9F-8DF6-EA1C1657B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10BC2C95-FEC9-2DA6-57CE-ECC8494B83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레트로의 유니티 게임프로그래밍 에센스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90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sz="4800"/>
              <a:t>레트로의 </a:t>
            </a:r>
            <a:br>
              <a:rPr lang="en-US" altLang="ko-KR" sz="4800"/>
            </a:br>
            <a:r>
              <a:rPr lang="ko-KR" altLang="en-US" sz="7200" b="1"/>
              <a:t>유니티</a:t>
            </a:r>
            <a:br>
              <a:rPr lang="en-US" altLang="ko-KR" sz="7200" dirty="0"/>
            </a:br>
            <a:r>
              <a:rPr lang="ko-KR" altLang="en-US" sz="4800"/>
              <a:t>게임프로그래밍 에센스</a:t>
            </a:r>
            <a:br>
              <a:rPr lang="en-US" altLang="ko-KR" sz="4800"/>
            </a:br>
            <a:r>
              <a:rPr lang="en-US" altLang="ko-KR" sz="3600"/>
              <a:t>(</a:t>
            </a:r>
            <a:r>
              <a:rPr lang="ko-KR" altLang="en-US" sz="3600"/>
              <a:t>개정판</a:t>
            </a:r>
            <a:r>
              <a:rPr lang="en-US" altLang="ko-KR" sz="3600"/>
              <a:t>)</a:t>
            </a:r>
            <a:endParaRPr lang="x-none" sz="4800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제 민 지음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Chapter 02: </a:t>
            </a:r>
            <a:r>
              <a:rPr lang="ko-KR" altLang="en-US"/>
              <a:t>유니티 인터페이스 둘러보기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D22AE6-955D-4A3D-877D-B6E49485F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18" y="1586751"/>
            <a:ext cx="2676744" cy="3428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23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556F6-3A4B-FA3F-78A0-3F04C04F148B}"/>
              </a:ext>
            </a:extLst>
          </p:cNvPr>
          <p:cNvSpPr txBox="1"/>
          <p:nvPr/>
        </p:nvSpPr>
        <p:spPr>
          <a:xfrm>
            <a:off x="982663" y="836613"/>
            <a:ext cx="5343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04]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콘솔 창 추가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상단 메뉴에서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Window &gt; General &gt; Console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추가된 콘솔 창을 인스펙터 창 아래로 드래그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&amp;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드롭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0BD24-3C88-7268-1C0E-2CA06FCC58E6}"/>
              </a:ext>
            </a:extLst>
          </p:cNvPr>
          <p:cNvSpPr txBox="1"/>
          <p:nvPr/>
        </p:nvSpPr>
        <p:spPr>
          <a:xfrm>
            <a:off x="7095401" y="4851662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콘솔 창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1E98C-FCC0-1418-2772-23A469F0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6" y="1752600"/>
            <a:ext cx="4693604" cy="2995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A5D057-D9C3-8191-95C1-007BFA5C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1698561"/>
            <a:ext cx="5560270" cy="3135130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B619DDC-E4AF-1AAE-6F8E-88A1955EE6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BFEDA8F-4498-BA4B-55AF-499C18D3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8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0BD24-3C88-7268-1C0E-2CA06FCC58E6}"/>
              </a:ext>
            </a:extLst>
          </p:cNvPr>
          <p:cNvSpPr txBox="1"/>
          <p:nvPr/>
        </p:nvSpPr>
        <p:spPr>
          <a:xfrm>
            <a:off x="4224887" y="5402092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변경한 레이아웃의 모습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880A59-2651-6DAD-EAE4-E16997A9BA55}"/>
              </a:ext>
            </a:extLst>
          </p:cNvPr>
          <p:cNvGrpSpPr/>
          <p:nvPr/>
        </p:nvGrpSpPr>
        <p:grpSpPr>
          <a:xfrm>
            <a:off x="2114550" y="836613"/>
            <a:ext cx="7029450" cy="4565479"/>
            <a:chOff x="2114550" y="836613"/>
            <a:chExt cx="7029450" cy="45654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66A409-A05B-AEB8-DA69-19679CF50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460" y="836613"/>
              <a:ext cx="6987540" cy="45654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83CE8E3-8A17-413D-A682-D3A5F9A0B07C}"/>
                </a:ext>
              </a:extLst>
            </p:cNvPr>
            <p:cNvSpPr/>
            <p:nvPr/>
          </p:nvSpPr>
          <p:spPr>
            <a:xfrm>
              <a:off x="2114550" y="4709160"/>
              <a:ext cx="1840230" cy="32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E3559866-1D53-89D1-000C-DCB9497494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929941D1-1E0F-2E97-0A34-431C9C4A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0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8C639C-390C-F174-BA5C-B3E410E64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유니티에서 가장 많이 사용되는 여섯 개의 메인 창</a:t>
            </a:r>
            <a:endParaRPr lang="en-US" altLang="ko-KR" dirty="0"/>
          </a:p>
          <a:p>
            <a:pPr lvl="1"/>
            <a:r>
              <a:rPr lang="ko-KR" altLang="en-US" dirty="0"/>
              <a:t>씬</a:t>
            </a:r>
            <a:r>
              <a:rPr lang="en-US" altLang="ko-KR" dirty="0"/>
              <a:t>(Scene)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게임 월드인 </a:t>
            </a:r>
            <a:r>
              <a:rPr lang="ko-KR" altLang="en-US" dirty="0" err="1"/>
              <a:t>씬을</a:t>
            </a:r>
            <a:r>
              <a:rPr lang="ko-KR" altLang="en-US" dirty="0"/>
              <a:t> 시각적으로 편집하는 창</a:t>
            </a:r>
          </a:p>
          <a:p>
            <a:pPr lvl="1"/>
            <a:r>
              <a:rPr lang="ko-KR" altLang="en-US" dirty="0" err="1"/>
              <a:t>하이어라키</a:t>
            </a:r>
            <a:r>
              <a:rPr lang="en-US" altLang="ko-KR" dirty="0"/>
              <a:t>(Hierarchy)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 err="1"/>
              <a:t>씬에</a:t>
            </a:r>
            <a:r>
              <a:rPr lang="ko-KR" altLang="en-US" dirty="0"/>
              <a:t> 존재하는 모든 게임 오브젝트가 나열되는 창</a:t>
            </a:r>
          </a:p>
          <a:p>
            <a:pPr lvl="1"/>
            <a:r>
              <a:rPr lang="ko-KR" altLang="en-US" dirty="0" err="1"/>
              <a:t>인스펙터</a:t>
            </a:r>
            <a:r>
              <a:rPr lang="en-US" altLang="ko-KR" dirty="0"/>
              <a:t>(Inspector)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선택한 게임 오브젝트의 정보가 표시되는 창</a:t>
            </a:r>
          </a:p>
          <a:p>
            <a:pPr lvl="1"/>
            <a:r>
              <a:rPr lang="ko-KR" altLang="en-US" dirty="0"/>
              <a:t>게임</a:t>
            </a:r>
            <a:r>
              <a:rPr lang="en-US" altLang="ko-KR" dirty="0"/>
              <a:t>(Game)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플레이어가 실제로 보게 될 화면을 띄우는 창</a:t>
            </a:r>
          </a:p>
          <a:p>
            <a:pPr lvl="1"/>
            <a:r>
              <a:rPr lang="ko-KR" altLang="en-US" dirty="0"/>
              <a:t>프로젝트</a:t>
            </a:r>
            <a:r>
              <a:rPr lang="en-US" altLang="ko-KR" dirty="0"/>
              <a:t>(Project)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프로젝트에 사용할 </a:t>
            </a:r>
            <a:r>
              <a:rPr lang="ko-KR" altLang="en-US" dirty="0" err="1"/>
              <a:t>에셋들이</a:t>
            </a:r>
            <a:r>
              <a:rPr lang="ko-KR" altLang="en-US" dirty="0"/>
              <a:t> 표시되는 창</a:t>
            </a:r>
          </a:p>
          <a:p>
            <a:pPr lvl="1"/>
            <a:r>
              <a:rPr lang="ko-KR" altLang="en-US" dirty="0"/>
              <a:t>콘솔</a:t>
            </a:r>
            <a:r>
              <a:rPr lang="en-US" altLang="ko-KR" dirty="0"/>
              <a:t>(Console) </a:t>
            </a:r>
            <a:r>
              <a:rPr lang="ko-KR" altLang="en-US" dirty="0"/>
              <a:t>창 </a:t>
            </a:r>
            <a:r>
              <a:rPr lang="en-US" altLang="ko-KR" dirty="0"/>
              <a:t>: </a:t>
            </a:r>
            <a:r>
              <a:rPr lang="ko-KR" altLang="en-US" dirty="0"/>
              <a:t>로그나 에러가 표시되는 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F600-B28B-8300-8B44-2BC1C1BA919B}"/>
              </a:ext>
            </a:extLst>
          </p:cNvPr>
          <p:cNvSpPr txBox="1"/>
          <p:nvPr/>
        </p:nvSpPr>
        <p:spPr>
          <a:xfrm>
            <a:off x="4384752" y="6067316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유니티 메인 창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60019-E871-D83C-5029-C66CE6C724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455E42-AFB2-B9F1-F852-CCFBB439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1E5EE67-8319-886D-76E6-75ADEB8ACA0A}"/>
              </a:ext>
            </a:extLst>
          </p:cNvPr>
          <p:cNvGrpSpPr/>
          <p:nvPr/>
        </p:nvGrpSpPr>
        <p:grpSpPr>
          <a:xfrm>
            <a:off x="3577590" y="3053355"/>
            <a:ext cx="5313997" cy="2989637"/>
            <a:chOff x="3589020" y="3429000"/>
            <a:chExt cx="5313997" cy="29896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41AF1C-3A01-24C9-9A94-CFD4AA22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020" y="3429000"/>
              <a:ext cx="5313997" cy="298963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A7310BB-4489-3A1F-4695-A218856635D9}"/>
                </a:ext>
              </a:extLst>
            </p:cNvPr>
            <p:cNvSpPr/>
            <p:nvPr/>
          </p:nvSpPr>
          <p:spPr>
            <a:xfrm>
              <a:off x="7565707" y="4262748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인스펙터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B619F7E-923C-3DCA-9BDB-8983442397DC}"/>
                </a:ext>
              </a:extLst>
            </p:cNvPr>
            <p:cNvSpPr/>
            <p:nvPr/>
          </p:nvSpPr>
          <p:spPr>
            <a:xfrm>
              <a:off x="4367924" y="5655026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게임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01FA58A-6EF4-6E4D-8A47-2C9A08B1D5E3}"/>
                </a:ext>
              </a:extLst>
            </p:cNvPr>
            <p:cNvSpPr/>
            <p:nvPr/>
          </p:nvSpPr>
          <p:spPr>
            <a:xfrm>
              <a:off x="4367925" y="4254923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씬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E4E0026-F424-D442-C0EC-40CE38B8E35D}"/>
                </a:ext>
              </a:extLst>
            </p:cNvPr>
            <p:cNvSpPr/>
            <p:nvPr/>
          </p:nvSpPr>
          <p:spPr>
            <a:xfrm>
              <a:off x="6246018" y="4257019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하이러라키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B3F38C-90C1-3C75-0769-32154CD255B9}"/>
                </a:ext>
              </a:extLst>
            </p:cNvPr>
            <p:cNvSpPr/>
            <p:nvPr/>
          </p:nvSpPr>
          <p:spPr>
            <a:xfrm>
              <a:off x="6228397" y="5655026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프로젝트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7E9D04D-825D-3EDA-0112-8AC5CD7DB936}"/>
                </a:ext>
              </a:extLst>
            </p:cNvPr>
            <p:cNvSpPr/>
            <p:nvPr/>
          </p:nvSpPr>
          <p:spPr>
            <a:xfrm>
              <a:off x="7565707" y="5655027"/>
              <a:ext cx="948691" cy="2792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300" b="1">
                  <a:solidFill>
                    <a:srgbClr val="0070C0"/>
                  </a:solidFill>
                </a:rPr>
                <a:t>콘솔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ED48C-804B-6AA3-9223-A4F819AA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DBB5A-27A4-D206-B2F9-BDD18286C9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2.3.1 </a:t>
            </a:r>
            <a:r>
              <a:rPr lang="ko-KR" altLang="en-US" b="1" dirty="0"/>
              <a:t>씬 창</a:t>
            </a:r>
          </a:p>
          <a:p>
            <a:pPr lvl="1"/>
            <a:r>
              <a:rPr lang="ko-KR" altLang="en-US" dirty="0"/>
              <a:t>유니티에서 </a:t>
            </a:r>
            <a:r>
              <a:rPr lang="ko-KR" altLang="en-US" dirty="0" err="1"/>
              <a:t>씬은</a:t>
            </a:r>
            <a:r>
              <a:rPr lang="ko-KR" altLang="en-US" dirty="0"/>
              <a:t> 하나의 게임 월드를 의미</a:t>
            </a:r>
            <a:endParaRPr lang="en-US" altLang="ko-KR" dirty="0"/>
          </a:p>
          <a:p>
            <a:pPr lvl="1"/>
            <a:r>
              <a:rPr lang="ko-KR" altLang="en-US" dirty="0"/>
              <a:t>씬 창에서는 </a:t>
            </a:r>
            <a:r>
              <a:rPr lang="ko-KR" altLang="en-US" dirty="0" err="1"/>
              <a:t>씬에</a:t>
            </a:r>
            <a:r>
              <a:rPr lang="ko-KR" altLang="en-US" dirty="0"/>
              <a:t> 존재하는 게임 오브젝트를 시각적으로 편집할 수 있음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234885-BA27-4868-9EF1-37D1F5C729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7AEF08-210B-86BF-196A-736D8190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47" y="2051396"/>
            <a:ext cx="656272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6A039-1AE9-8331-3B42-A673291C1C5C}"/>
              </a:ext>
            </a:extLst>
          </p:cNvPr>
          <p:cNvSpPr txBox="1"/>
          <p:nvPr/>
        </p:nvSpPr>
        <p:spPr>
          <a:xfrm>
            <a:off x="4330505" y="5731737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씬 창의 모습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1B482-0591-D905-DE07-6E99B794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EF3E3-9F58-8373-783F-94E8A3468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2.3.2 </a:t>
            </a:r>
            <a:r>
              <a:rPr lang="ko-KR" altLang="en-US" b="1"/>
              <a:t>게임 창</a:t>
            </a:r>
          </a:p>
          <a:p>
            <a:pPr lvl="1"/>
            <a:r>
              <a:rPr lang="ko-KR" altLang="en-US"/>
              <a:t>게임 창은 플레이어가 실제로 보게 될 화면을 표시</a:t>
            </a:r>
            <a:endParaRPr lang="en-US" altLang="ko-KR"/>
          </a:p>
          <a:p>
            <a:pPr lvl="1"/>
            <a:r>
              <a:rPr lang="ko-KR" altLang="en-US"/>
              <a:t>카메라 게임 오브젝트가 보고 있는 영역이 그려짐</a:t>
            </a:r>
            <a:endParaRPr lang="en-US" altLang="ko-KR"/>
          </a:p>
          <a:p>
            <a:pPr lvl="1"/>
            <a:r>
              <a:rPr lang="ko-KR" altLang="en-US"/>
              <a:t>좌측 상단의 </a:t>
            </a:r>
            <a:r>
              <a:rPr lang="en-US" altLang="ko-KR"/>
              <a:t>Free Aspect </a:t>
            </a:r>
            <a:r>
              <a:rPr lang="ko-KR" altLang="en-US"/>
              <a:t>버튼을 누르고 원하는 화면 비율이나 해상도를 선택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648726-D47B-8F49-1AFC-DA9F41E57C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B250E-70E2-B3A2-7537-A7043589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8" y="2542325"/>
            <a:ext cx="5100768" cy="2628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1D7E7-18C3-0B94-EEAA-CF6C0821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28" y="2542325"/>
            <a:ext cx="5100767" cy="2650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30CE3-210B-BECF-8325-6041CDEE821D}"/>
              </a:ext>
            </a:extLst>
          </p:cNvPr>
          <p:cNvSpPr txBox="1"/>
          <p:nvPr/>
        </p:nvSpPr>
        <p:spPr>
          <a:xfrm>
            <a:off x="1564445" y="5308827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게임 창의 모습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90F1F-F2B3-69DD-02F5-24F412EB4C51}"/>
              </a:ext>
            </a:extLst>
          </p:cNvPr>
          <p:cNvSpPr txBox="1"/>
          <p:nvPr/>
        </p:nvSpPr>
        <p:spPr>
          <a:xfrm>
            <a:off x="6959405" y="5308827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게임 창의 화면 비율 선택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CC0C2-737C-66A6-9F96-CA635BE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55187E-2DF1-4808-B6E4-147FC8B84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2.3.3 </a:t>
            </a:r>
            <a:r>
              <a:rPr lang="ko-KR" altLang="en-US" b="1"/>
              <a:t>하이어라키 창</a:t>
            </a:r>
          </a:p>
          <a:p>
            <a:pPr lvl="1"/>
            <a:r>
              <a:rPr lang="ko-KR" altLang="en-US"/>
              <a:t>하이어라키</a:t>
            </a:r>
            <a:r>
              <a:rPr lang="en-US" altLang="ko-KR"/>
              <a:t>(</a:t>
            </a:r>
            <a:r>
              <a:rPr lang="ko-KR" altLang="en-US"/>
              <a:t>계층</a:t>
            </a:r>
            <a:r>
              <a:rPr lang="en-US" altLang="ko-KR"/>
              <a:t>) </a:t>
            </a:r>
            <a:r>
              <a:rPr lang="ko-KR" altLang="en-US"/>
              <a:t>창은 현재 씬에 존재하는 모든 게임 오브젝트를 나열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B6623D-FF60-0DDA-1133-A136B27ACE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C0325E-F71B-D863-D157-0D8C6DB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05" y="1828897"/>
            <a:ext cx="4629150" cy="1876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357D21-D940-D762-26CA-1D4F1AB6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04" y="4329114"/>
            <a:ext cx="4629151" cy="1606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57EA85-5074-CCC0-2343-4A3BB75C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21" y="1717565"/>
            <a:ext cx="4431874" cy="4268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0BAB56-2307-72C2-3583-6045250ED0D2}"/>
              </a:ext>
            </a:extLst>
          </p:cNvPr>
          <p:cNvSpPr txBox="1"/>
          <p:nvPr/>
        </p:nvSpPr>
        <p:spPr>
          <a:xfrm>
            <a:off x="1895915" y="3738313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하이어라키 창의 모습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97447-5B16-57B0-9445-988C3F2239EB}"/>
              </a:ext>
            </a:extLst>
          </p:cNvPr>
          <p:cNvSpPr txBox="1"/>
          <p:nvPr/>
        </p:nvSpPr>
        <p:spPr>
          <a:xfrm>
            <a:off x="1335404" y="5992577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</a:t>
            </a:r>
            <a:r>
              <a:rPr lang="en-US" altLang="ko-KR" sz="1400">
                <a:latin typeface="+mn-ea"/>
              </a:rPr>
              <a:t>SampleScene </a:t>
            </a:r>
            <a:r>
              <a:rPr lang="ko-KR" altLang="en-US" sz="1400">
                <a:latin typeface="+mn-ea"/>
              </a:rPr>
              <a:t>씬의 게임 오브젝트 목록 펼치기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3D1BC-DD70-5BF3-AE77-52FE37C6DD7E}"/>
              </a:ext>
            </a:extLst>
          </p:cNvPr>
          <p:cNvSpPr txBox="1"/>
          <p:nvPr/>
        </p:nvSpPr>
        <p:spPr>
          <a:xfrm>
            <a:off x="6720840" y="5994397"/>
            <a:ext cx="3536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하이어라키 창에서 검색 창 사용하기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667CAB-A5CE-0562-7A96-9CC71218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B0C07-83E6-FC3C-8A3B-BC374B509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4899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/>
              <a:t>2.3.4 </a:t>
            </a:r>
            <a:r>
              <a:rPr lang="ko-KR" altLang="en-US" b="1"/>
              <a:t>인스펙터 창</a:t>
            </a:r>
          </a:p>
          <a:p>
            <a:pPr lvl="1"/>
            <a:r>
              <a:rPr lang="ko-KR" altLang="en-US"/>
              <a:t>인스펙터 창은 현재 선택한 게임 오브젝트의 정보를 표시</a:t>
            </a:r>
            <a:endParaRPr lang="en-US" altLang="ko-KR"/>
          </a:p>
          <a:p>
            <a:pPr lvl="1"/>
            <a:r>
              <a:rPr lang="en-US" altLang="ko-KR"/>
              <a:t>Cube </a:t>
            </a:r>
            <a:r>
              <a:rPr lang="ko-KR" altLang="en-US"/>
              <a:t>게임 오브젝트의 컴포넌트</a:t>
            </a:r>
            <a:endParaRPr lang="en-US" altLang="ko-KR"/>
          </a:p>
          <a:p>
            <a:pPr lvl="2"/>
            <a:r>
              <a:rPr lang="ko-KR" altLang="en-US"/>
              <a:t>트랜스폼</a:t>
            </a:r>
            <a:r>
              <a:rPr lang="en-US" altLang="ko-KR"/>
              <a:t>(Transform) : </a:t>
            </a:r>
            <a:r>
              <a:rPr lang="ko-KR" altLang="en-US"/>
              <a:t>오브젝트의 </a:t>
            </a:r>
            <a:r>
              <a:rPr lang="en-US" altLang="ko-KR"/>
              <a:t>3</a:t>
            </a:r>
            <a:r>
              <a:rPr lang="ko-KR" altLang="en-US"/>
              <a:t>차원 좌표와 크기</a:t>
            </a:r>
            <a:r>
              <a:rPr lang="en-US" altLang="ko-KR"/>
              <a:t>, </a:t>
            </a:r>
            <a:r>
              <a:rPr lang="ko-KR" altLang="en-US"/>
              <a:t>회전을 지정</a:t>
            </a:r>
            <a:endParaRPr lang="en-US" altLang="ko-KR"/>
          </a:p>
          <a:p>
            <a:pPr lvl="2"/>
            <a:r>
              <a:rPr lang="ko-KR" altLang="en-US"/>
              <a:t>메시 필터</a:t>
            </a:r>
            <a:r>
              <a:rPr lang="en-US" altLang="ko-KR"/>
              <a:t>(Mesh Filter ) : 3D </a:t>
            </a:r>
            <a:r>
              <a:rPr lang="ko-KR" altLang="en-US"/>
              <a:t>메시 파일을 받아 오브젝트의 외곽선을 지정</a:t>
            </a:r>
            <a:endParaRPr lang="en-US" altLang="ko-KR"/>
          </a:p>
          <a:p>
            <a:pPr lvl="2"/>
            <a:r>
              <a:rPr lang="ko-KR" altLang="en-US"/>
              <a:t>메시 렌더러</a:t>
            </a:r>
            <a:r>
              <a:rPr lang="en-US" altLang="ko-KR"/>
              <a:t>(Mesh Renderer) : </a:t>
            </a:r>
            <a:r>
              <a:rPr lang="ko-KR" altLang="en-US"/>
              <a:t>메시를 따라 색을 채워 그래픽 외형 그리기</a:t>
            </a:r>
            <a:endParaRPr lang="en-US" altLang="ko-KR"/>
          </a:p>
          <a:p>
            <a:pPr lvl="2"/>
            <a:r>
              <a:rPr lang="ko-KR" altLang="en-US"/>
              <a:t>박스 콜라이더</a:t>
            </a:r>
            <a:r>
              <a:rPr lang="en-US" altLang="ko-KR"/>
              <a:t>(Box Collider ) : </a:t>
            </a:r>
            <a:r>
              <a:rPr lang="ko-KR" altLang="en-US"/>
              <a:t>다른 물체가 부딪칠 수 있는 물리적인 표면 만들기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CF05E9-522A-0129-1811-48150AF14D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EEBC3-8D45-46FD-DECE-B5902373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3725959"/>
            <a:ext cx="56388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0097D-B296-CE91-29D3-07ACC4EEFD63}"/>
              </a:ext>
            </a:extLst>
          </p:cNvPr>
          <p:cNvSpPr txBox="1"/>
          <p:nvPr/>
        </p:nvSpPr>
        <p:spPr>
          <a:xfrm>
            <a:off x="2821304" y="6164531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큐브</a:t>
            </a:r>
            <a:r>
              <a:rPr lang="en-US" altLang="ko-KR" sz="1400">
                <a:latin typeface="+mn-ea"/>
              </a:rPr>
              <a:t>(Cube) </a:t>
            </a:r>
            <a:r>
              <a:rPr lang="ko-KR" altLang="en-US" sz="1400">
                <a:latin typeface="+mn-ea"/>
              </a:rPr>
              <a:t>선택과 인스펙터 창의 모습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EB238F-24DC-DF72-20B3-0E29237C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0" y="3220713"/>
            <a:ext cx="2887551" cy="3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7F792-9D14-0543-AA5A-E7F747E0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6F19D-014E-30BE-4831-6C77661B8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2.3.5 </a:t>
            </a:r>
            <a:r>
              <a:rPr lang="ko-KR" altLang="en-US" b="1"/>
              <a:t>프로젝트 창</a:t>
            </a:r>
          </a:p>
          <a:p>
            <a:pPr lvl="1"/>
            <a:r>
              <a:rPr lang="ko-KR" altLang="en-US"/>
              <a:t>프로젝트 창은 프로젝트에서 사용할 모든 에셋을 표시</a:t>
            </a:r>
            <a:endParaRPr lang="en-US" altLang="ko-KR"/>
          </a:p>
          <a:p>
            <a:pPr lvl="1"/>
            <a:r>
              <a:rPr lang="ko-KR" altLang="en-US"/>
              <a:t>외부 파일을 프로젝트 창으로 드래그</a:t>
            </a:r>
            <a:r>
              <a:rPr lang="en-US" altLang="ko-KR"/>
              <a:t>&amp;</a:t>
            </a:r>
            <a:r>
              <a:rPr lang="ko-KR" altLang="en-US"/>
              <a:t>드롭하여 프로젝트에 추가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9A9FD0-9DEE-71BD-80B6-D176AD285C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E07407-F4F3-AAC9-A46B-EE17E354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2158948"/>
            <a:ext cx="4435157" cy="3510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B2B3A-339C-C316-FA5E-715BAE74C098}"/>
              </a:ext>
            </a:extLst>
          </p:cNvPr>
          <p:cNvSpPr txBox="1"/>
          <p:nvPr/>
        </p:nvSpPr>
        <p:spPr>
          <a:xfrm>
            <a:off x="982663" y="5735215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프로젝트 창의 모습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43BF12-FAED-38EE-0973-A9E77D0F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62" y="2158948"/>
            <a:ext cx="5324475" cy="3067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995F37-1E51-55EF-C522-7EB38098F193}"/>
              </a:ext>
            </a:extLst>
          </p:cNvPr>
          <p:cNvSpPr txBox="1"/>
          <p:nvPr/>
        </p:nvSpPr>
        <p:spPr>
          <a:xfrm>
            <a:off x="6096000" y="5361984"/>
            <a:ext cx="511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프로젝트에 에셋을 추가하는 방법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(7)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7F792-9D14-0543-AA5A-E7F747E0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8C7549D-2384-2BCF-A7E4-A1B56B716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프로젝트 창은 기본값으로 에셋을 아이콘 뷰로 표시</a:t>
            </a:r>
            <a:endParaRPr lang="en-US" altLang="ko-KR"/>
          </a:p>
          <a:p>
            <a:pPr lvl="1"/>
            <a:r>
              <a:rPr lang="ko-KR" altLang="en-US"/>
              <a:t>에셋이 많아서 복잡할 때는 리스트 뷰 사용을 추천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9A9FD0-9DEE-71BD-80B6-D176AD285C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B2B3A-339C-C316-FA5E-715BAE74C098}"/>
              </a:ext>
            </a:extLst>
          </p:cNvPr>
          <p:cNvSpPr txBox="1"/>
          <p:nvPr/>
        </p:nvSpPr>
        <p:spPr>
          <a:xfrm>
            <a:off x="2960053" y="5594110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프로젝트 창을 리스트 뷰로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03B62-5FEC-1763-811B-648CEA38472D}"/>
              </a:ext>
            </a:extLst>
          </p:cNvPr>
          <p:cNvSpPr txBox="1"/>
          <p:nvPr/>
        </p:nvSpPr>
        <p:spPr>
          <a:xfrm>
            <a:off x="900113" y="1638273"/>
            <a:ext cx="48948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프로젝트 창을 리스트 뷰로 변경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 하단의 줌 슬라이드를 왼쪽 끝까지 밀기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24B19A-8253-3BB8-FB23-7EA54D67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17" y="2218084"/>
            <a:ext cx="5229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(8)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EE692-0EFC-3F13-24A3-EC462ED7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C4D46A-98E4-421F-B0E2-898FC19667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2.3.6 </a:t>
            </a:r>
            <a:r>
              <a:rPr lang="ko-KR" altLang="en-US" b="1"/>
              <a:t>콘솔 창</a:t>
            </a:r>
          </a:p>
          <a:p>
            <a:pPr lvl="1"/>
            <a:r>
              <a:rPr lang="ko-KR" altLang="en-US"/>
              <a:t>콘솔 창은 유니티가 기록</a:t>
            </a:r>
            <a:r>
              <a:rPr lang="en-US" altLang="ko-KR"/>
              <a:t>(</a:t>
            </a:r>
            <a:r>
              <a:rPr lang="ko-KR" altLang="en-US"/>
              <a:t>로그</a:t>
            </a:r>
            <a:r>
              <a:rPr lang="en-US" altLang="ko-KR"/>
              <a:t>)</a:t>
            </a:r>
            <a:r>
              <a:rPr lang="ko-KR" altLang="en-US"/>
              <a:t>을 남겨 개발자에게 정보를 전달</a:t>
            </a:r>
            <a:endParaRPr lang="en-US" altLang="ko-KR"/>
          </a:p>
          <a:p>
            <a:pPr lvl="2"/>
            <a:r>
              <a:rPr lang="ko-KR" altLang="en-US"/>
              <a:t>일반 로그</a:t>
            </a:r>
            <a:r>
              <a:rPr lang="en-US" altLang="ko-KR"/>
              <a:t>(</a:t>
            </a:r>
            <a:r>
              <a:rPr lang="ko-KR" altLang="en-US"/>
              <a:t>회색</a:t>
            </a:r>
            <a:r>
              <a:rPr lang="en-US" altLang="ko-KR"/>
              <a:t>) : </a:t>
            </a:r>
            <a:r>
              <a:rPr lang="ko-KR" altLang="en-US"/>
              <a:t>일반적인 기록 정보</a:t>
            </a:r>
            <a:endParaRPr lang="en-US" altLang="ko-KR"/>
          </a:p>
          <a:p>
            <a:pPr lvl="2"/>
            <a:r>
              <a:rPr lang="ko-KR" altLang="en-US"/>
              <a:t>경고 로그</a:t>
            </a:r>
            <a:r>
              <a:rPr lang="en-US" altLang="ko-KR"/>
              <a:t>(</a:t>
            </a:r>
            <a:r>
              <a:rPr lang="ko-KR" altLang="en-US"/>
              <a:t>노란색</a:t>
            </a:r>
            <a:r>
              <a:rPr lang="en-US" altLang="ko-KR"/>
              <a:t>) : </a:t>
            </a:r>
            <a:r>
              <a:rPr lang="ko-KR" altLang="en-US"/>
              <a:t>권장할 만한 수정 사항이 존재할 때 표시</a:t>
            </a:r>
            <a:endParaRPr lang="en-US" altLang="ko-KR"/>
          </a:p>
          <a:p>
            <a:pPr lvl="2"/>
            <a:r>
              <a:rPr lang="ko-KR" altLang="en-US"/>
              <a:t>에러 로그</a:t>
            </a:r>
            <a:r>
              <a:rPr lang="en-US" altLang="ko-KR"/>
              <a:t>(</a:t>
            </a:r>
            <a:r>
              <a:rPr lang="ko-KR" altLang="en-US"/>
              <a:t>빨간색</a:t>
            </a:r>
            <a:r>
              <a:rPr lang="en-US" altLang="ko-KR"/>
              <a:t>) : </a:t>
            </a:r>
            <a:r>
              <a:rPr lang="ko-KR" altLang="en-US"/>
              <a:t>잘못된 문법이나 접근 등으로 명령을 실행할 수 없는 문제가 생겼을 때 표시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765BFB-CA12-1EFD-5554-082C00A02F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D9073-000A-7458-D0AE-B2655E76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90" y="2648945"/>
            <a:ext cx="6209684" cy="2414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9DFB0-2408-89E6-D8FB-E5B848CBB934}"/>
              </a:ext>
            </a:extLst>
          </p:cNvPr>
          <p:cNvSpPr txBox="1"/>
          <p:nvPr/>
        </p:nvSpPr>
        <p:spPr>
          <a:xfrm>
            <a:off x="3428683" y="5188226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로그 종류</a:t>
            </a:r>
          </a:p>
        </p:txBody>
      </p:sp>
    </p:spTree>
    <p:extLst>
      <p:ext uri="{BB962C8B-B14F-4D97-AF65-F5344CB8AC3E}">
        <p14:creationId xmlns:p14="http://schemas.microsoft.com/office/powerpoint/2010/main" val="43494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x-none"/>
              <a:t>CHAPTER 0</a:t>
            </a:r>
            <a:r>
              <a:rPr lang="en-US" dirty="0"/>
              <a:t>2</a:t>
            </a:r>
            <a:r>
              <a:rPr lang="x-none"/>
              <a:t> </a:t>
            </a:r>
            <a:r>
              <a:rPr lang="ko-KR" altLang="en-US"/>
              <a:t>유니티 인터페이스 둘러보기 </a:t>
            </a:r>
            <a:endParaRPr lang="ko-KR" altLang="en-US" dirty="0"/>
          </a:p>
          <a:p>
            <a:r>
              <a:rPr lang="en-US" altLang="ko-KR" sz="2000" dirty="0"/>
              <a:t>2.1 </a:t>
            </a:r>
            <a:r>
              <a:rPr lang="ko-KR" altLang="en-US" sz="2000" dirty="0"/>
              <a:t>기존 프로젝트 열기</a:t>
            </a:r>
          </a:p>
          <a:p>
            <a:r>
              <a:rPr lang="en-US" altLang="ko-KR" sz="2000" dirty="0"/>
              <a:t>2.2 </a:t>
            </a:r>
            <a:r>
              <a:rPr lang="ko-KR" altLang="en-US" sz="2000" dirty="0"/>
              <a:t>레이아웃 변경하기</a:t>
            </a:r>
          </a:p>
          <a:p>
            <a:r>
              <a:rPr lang="en-US" altLang="ko-KR" sz="2000" dirty="0"/>
              <a:t>2.3 </a:t>
            </a:r>
            <a:r>
              <a:rPr lang="ko-KR" altLang="en-US" sz="2000" dirty="0"/>
              <a:t>메인 창</a:t>
            </a:r>
          </a:p>
          <a:p>
            <a:r>
              <a:rPr lang="en-US" altLang="ko-KR" sz="2000"/>
              <a:t>2.4 </a:t>
            </a:r>
            <a:r>
              <a:rPr lang="ko-KR" altLang="en-US" sz="2000"/>
              <a:t>씬 편집 툴</a:t>
            </a:r>
            <a:endParaRPr lang="ko-KR" altLang="en-US" sz="2000" dirty="0"/>
          </a:p>
          <a:p>
            <a:r>
              <a:rPr lang="en-US" altLang="ko-KR" sz="2000" dirty="0"/>
              <a:t>2.5 </a:t>
            </a:r>
            <a:r>
              <a:rPr lang="ko-KR" altLang="en-US" sz="2000" dirty="0"/>
              <a:t>게임 오브젝트 편집하기</a:t>
            </a:r>
          </a:p>
          <a:p>
            <a:r>
              <a:rPr lang="en-US" altLang="ko-KR" sz="2000" dirty="0"/>
              <a:t>2.6 </a:t>
            </a:r>
            <a:r>
              <a:rPr lang="ko-KR" altLang="en-US" sz="2000" dirty="0"/>
              <a:t>씬 </a:t>
            </a:r>
            <a:r>
              <a:rPr lang="ko-KR" altLang="en-US" sz="2000" dirty="0" err="1"/>
              <a:t>기즈모</a:t>
            </a:r>
            <a:endParaRPr lang="ko-KR" altLang="en-US" sz="2000" dirty="0"/>
          </a:p>
          <a:p>
            <a:r>
              <a:rPr lang="en-US" altLang="ko-KR" sz="2000" dirty="0"/>
              <a:t>2.7 </a:t>
            </a:r>
            <a:r>
              <a:rPr lang="ko-KR" altLang="en-US" sz="2000" dirty="0"/>
              <a:t>씬 플레이 버튼</a:t>
            </a:r>
          </a:p>
          <a:p>
            <a:r>
              <a:rPr lang="en-US" altLang="ko-KR" sz="2000" dirty="0"/>
              <a:t>2.8 </a:t>
            </a:r>
            <a:r>
              <a:rPr lang="ko-KR" altLang="en-US" sz="2000" dirty="0" err="1"/>
              <a:t>유니티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클라우드</a:t>
            </a:r>
            <a:r>
              <a:rPr lang="ko-KR" altLang="en-US" sz="2000" dirty="0"/>
              <a:t> 버튼</a:t>
            </a:r>
          </a:p>
          <a:p>
            <a:r>
              <a:rPr lang="en-US" altLang="ko-KR" sz="2000" dirty="0"/>
              <a:t>2.9 </a:t>
            </a:r>
            <a:r>
              <a:rPr lang="ko-KR" altLang="en-US" sz="2000" dirty="0"/>
              <a:t>마치며</a:t>
            </a:r>
            <a:endParaRPr lang="x-none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2.3 </a:t>
            </a:r>
            <a:r>
              <a:rPr lang="ko-KR" altLang="en-US" sz="2800"/>
              <a:t>메인 창</a:t>
            </a:r>
            <a:r>
              <a:rPr lang="en-US" altLang="ko-KR" sz="2800"/>
              <a:t>(9)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EE692-0EFC-3F13-24A3-EC462ED7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C4D46A-98E4-421F-B0E2-898FC19667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4371114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콘솔 창 좌측 상단의 로그 출력 설정 버튼</a:t>
            </a:r>
            <a:endParaRPr lang="en-US" altLang="ko-KR"/>
          </a:p>
          <a:p>
            <a:pPr lvl="2"/>
            <a:r>
              <a:rPr lang="en-US" altLang="ko-KR"/>
              <a:t>Clear : </a:t>
            </a:r>
            <a:r>
              <a:rPr lang="ko-KR" altLang="en-US"/>
              <a:t>모든 로그를 지움</a:t>
            </a:r>
            <a:r>
              <a:rPr lang="en-US" altLang="ko-KR"/>
              <a:t>. </a:t>
            </a:r>
            <a:r>
              <a:rPr lang="ko-KR" altLang="en-US"/>
              <a:t>해결되지 않은 코드 문법 에러 로그는 사라지지 않음</a:t>
            </a:r>
            <a:endParaRPr lang="en-US" altLang="ko-KR"/>
          </a:p>
          <a:p>
            <a:pPr lvl="3"/>
            <a:r>
              <a:rPr lang="en-US" altLang="ko-KR"/>
              <a:t>Clear on Play : </a:t>
            </a:r>
            <a:r>
              <a:rPr lang="ko-KR" altLang="en-US"/>
              <a:t>씬을 플레이할 때 직전까지 쌓여 있던 모든 로그를 지움</a:t>
            </a:r>
            <a:endParaRPr lang="en-US" altLang="ko-KR"/>
          </a:p>
          <a:p>
            <a:pPr lvl="3"/>
            <a:r>
              <a:rPr lang="en-US" altLang="ko-KR"/>
              <a:t>Clear on Build : </a:t>
            </a:r>
            <a:r>
              <a:rPr lang="ko-KR" altLang="en-US"/>
              <a:t>빌드시 직전까지 쌓여 있던 모든 로그를 지움</a:t>
            </a:r>
            <a:endParaRPr lang="en-US" altLang="ko-KR"/>
          </a:p>
          <a:p>
            <a:pPr lvl="3"/>
            <a:r>
              <a:rPr lang="en-US" altLang="ko-KR"/>
              <a:t>Clear on Recompile : </a:t>
            </a:r>
            <a:r>
              <a:rPr lang="ko-KR" altLang="en-US"/>
              <a:t>코드가 수정되어 반영될</a:t>
            </a:r>
            <a:r>
              <a:rPr lang="en-US" altLang="ko-KR"/>
              <a:t>(</a:t>
            </a:r>
            <a:r>
              <a:rPr lang="ko-KR" altLang="en-US"/>
              <a:t>재컴파일</a:t>
            </a:r>
            <a:r>
              <a:rPr lang="en-US" altLang="ko-KR"/>
              <a:t>) </a:t>
            </a:r>
            <a:r>
              <a:rPr lang="ko-KR" altLang="en-US"/>
              <a:t>때 쌓여 있던 모든 로그를 지움</a:t>
            </a:r>
            <a:endParaRPr lang="en-US" altLang="ko-KR"/>
          </a:p>
          <a:p>
            <a:pPr lvl="2"/>
            <a:r>
              <a:rPr lang="en-US" altLang="ko-KR"/>
              <a:t>Collapse : </a:t>
            </a:r>
            <a:r>
              <a:rPr lang="ko-KR" altLang="en-US"/>
              <a:t>같은 내용의 로그끼리 보기 쉽게 묶음</a:t>
            </a:r>
            <a:endParaRPr lang="en-US" altLang="ko-KR"/>
          </a:p>
          <a:p>
            <a:pPr lvl="2"/>
            <a:r>
              <a:rPr lang="en-US" altLang="ko-KR"/>
              <a:t>Error Pause : </a:t>
            </a:r>
            <a:r>
              <a:rPr lang="ko-KR" altLang="en-US"/>
              <a:t>플레이 도중 에러가 발생하면 씬을 일시 정지</a:t>
            </a:r>
            <a:endParaRPr lang="en-US" altLang="ko-KR"/>
          </a:p>
          <a:p>
            <a:pPr lvl="2"/>
            <a:r>
              <a:rPr lang="en-US" altLang="ko-KR"/>
              <a:t>Editor : </a:t>
            </a:r>
            <a:r>
              <a:rPr lang="ko-KR" altLang="en-US"/>
              <a:t>유니티 에디터 외부의 기기로부터 원격 로그를 받을 수 있음</a:t>
            </a:r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765BFB-CA12-1EFD-5554-082C00A02F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DFB0-2408-89E6-D8FB-E5B848CBB934}"/>
              </a:ext>
            </a:extLst>
          </p:cNvPr>
          <p:cNvSpPr txBox="1"/>
          <p:nvPr/>
        </p:nvSpPr>
        <p:spPr>
          <a:xfrm>
            <a:off x="868363" y="5682507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로그 출력 설정 버튼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2FB65A-A9E9-AFE7-8158-B975E2FD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3" y="3606443"/>
            <a:ext cx="5006657" cy="19383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FFE4FF-5B25-039C-90D8-4F974BA3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606443"/>
            <a:ext cx="5165055" cy="1647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720AA-1FCD-9913-4C15-4B7618D8A09C}"/>
              </a:ext>
            </a:extLst>
          </p:cNvPr>
          <p:cNvSpPr txBox="1"/>
          <p:nvPr/>
        </p:nvSpPr>
        <p:spPr>
          <a:xfrm>
            <a:off x="6326188" y="5403636"/>
            <a:ext cx="4629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로그 출력 필터 버튼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517912-5224-7501-12E2-BE2CCF6F05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781C7-71AD-9EF5-EDE7-94DA1761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2BAE38-C08E-35B2-0A86-89AA3FED6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편집 툴은 유니티 씬 창안에 배치</a:t>
            </a:r>
            <a:endParaRPr lang="en-US" altLang="ko-KR" dirty="0"/>
          </a:p>
          <a:p>
            <a:pPr lvl="2"/>
            <a:r>
              <a:rPr lang="ko-KR" altLang="en-US" dirty="0"/>
              <a:t>툴 박스에서 툴들의 정렬 방향이나 숨김 여부 등은 툴 박스에서 마우스 오른쪽 클릭하여 설정</a:t>
            </a:r>
            <a:endParaRPr lang="en-US" altLang="ko-KR" dirty="0"/>
          </a:p>
          <a:p>
            <a:pPr lvl="2"/>
            <a:r>
              <a:rPr lang="ko-KR" altLang="en-US" dirty="0" err="1"/>
              <a:t>드래그하여</a:t>
            </a:r>
            <a:r>
              <a:rPr lang="ko-KR" altLang="en-US" dirty="0"/>
              <a:t> 씬 창 상단의 </a:t>
            </a:r>
            <a:r>
              <a:rPr lang="ko-KR" altLang="en-US" dirty="0" err="1"/>
              <a:t>툴바로</a:t>
            </a:r>
            <a:r>
              <a:rPr lang="ko-KR" altLang="en-US" dirty="0"/>
              <a:t> 옮길 수도 있음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FB4BAB-6228-9E4B-FB7E-7FF6F1AE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2125662"/>
            <a:ext cx="2971800" cy="3038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CC431C-904A-A994-2ACB-5B47B03A7663}"/>
              </a:ext>
            </a:extLst>
          </p:cNvPr>
          <p:cNvSpPr txBox="1"/>
          <p:nvPr/>
        </p:nvSpPr>
        <p:spPr>
          <a:xfrm>
            <a:off x="1749584" y="5312196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툴 박스의 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56798-FDA2-7F5B-2416-70258AD6AE1D}"/>
              </a:ext>
            </a:extLst>
          </p:cNvPr>
          <p:cNvSpPr txBox="1"/>
          <p:nvPr/>
        </p:nvSpPr>
        <p:spPr>
          <a:xfrm>
            <a:off x="6447314" y="5309440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툴 박스의 설정과 위치 변경하기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21F2D8-DA60-0560-0F94-1A0BA22EB922}"/>
              </a:ext>
            </a:extLst>
          </p:cNvPr>
          <p:cNvGrpSpPr/>
          <p:nvPr/>
        </p:nvGrpSpPr>
        <p:grpSpPr>
          <a:xfrm>
            <a:off x="5062467" y="2087520"/>
            <a:ext cx="6705600" cy="3076575"/>
            <a:chOff x="5062467" y="2087520"/>
            <a:chExt cx="6705600" cy="30765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71DB5F0-74A4-5BCD-0BD9-1971B7E7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467" y="2087520"/>
              <a:ext cx="6705600" cy="307657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17DFD2-38A2-0BC3-4F28-91FA5774648B}"/>
                </a:ext>
              </a:extLst>
            </p:cNvPr>
            <p:cNvSpPr/>
            <p:nvPr/>
          </p:nvSpPr>
          <p:spPr>
            <a:xfrm>
              <a:off x="5062467" y="4655353"/>
              <a:ext cx="2035563" cy="282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95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517912-5224-7501-12E2-BE2CCF6F05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781C7-71AD-9EF5-EDE7-94DA1761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2BAE38-C08E-35B2-0A86-89AA3FED6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툴 박스가 보이지 않는다면 컨텍스트 메뉴</a:t>
            </a:r>
            <a:r>
              <a:rPr lang="en-US" altLang="ko-KR"/>
              <a:t>(⋮) </a:t>
            </a:r>
            <a:r>
              <a:rPr lang="ko-KR" altLang="en-US"/>
              <a:t>버튼 </a:t>
            </a:r>
            <a:r>
              <a:rPr lang="en-US" altLang="ko-KR"/>
              <a:t>&gt; Overlays &gt; Tools</a:t>
            </a:r>
            <a:r>
              <a:rPr lang="ko-KR" altLang="en-US"/>
              <a:t> 선택하여 다시 활성화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C431C-904A-A994-2ACB-5B47B03A7663}"/>
              </a:ext>
            </a:extLst>
          </p:cNvPr>
          <p:cNvSpPr txBox="1"/>
          <p:nvPr/>
        </p:nvSpPr>
        <p:spPr>
          <a:xfrm>
            <a:off x="4207034" y="4626040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툴 박스 다시 활성화하기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BFC06E-229D-7230-44DD-D9BA1540C7C8}"/>
              </a:ext>
            </a:extLst>
          </p:cNvPr>
          <p:cNvGrpSpPr/>
          <p:nvPr/>
        </p:nvGrpSpPr>
        <p:grpSpPr>
          <a:xfrm>
            <a:off x="2441580" y="1303533"/>
            <a:ext cx="6820530" cy="3209925"/>
            <a:chOff x="2441580" y="1303533"/>
            <a:chExt cx="6820530" cy="32099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CDA2DCB-1FB4-F634-1CE1-4759D73E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710" y="1303533"/>
              <a:ext cx="6629400" cy="32099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BDBDA8-E663-8396-DDBD-72C60344EB91}"/>
                </a:ext>
              </a:extLst>
            </p:cNvPr>
            <p:cNvSpPr/>
            <p:nvPr/>
          </p:nvSpPr>
          <p:spPr>
            <a:xfrm>
              <a:off x="2441580" y="3856384"/>
              <a:ext cx="192468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517912-5224-7501-12E2-BE2CCF6F05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C781C7-71AD-9EF5-EDE7-94DA1761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2BAE38-C08E-35B2-0A86-89AA3FED6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3514105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씬 편집 툴의 역할</a:t>
            </a:r>
            <a:endParaRPr lang="en-US" altLang="ko-KR" dirty="0"/>
          </a:p>
          <a:p>
            <a:pPr lvl="2"/>
            <a:r>
              <a:rPr lang="ko-KR" altLang="en-US" dirty="0"/>
              <a:t>핸드</a:t>
            </a:r>
            <a:r>
              <a:rPr lang="en-US" altLang="ko-KR" dirty="0"/>
              <a:t>(Hand) </a:t>
            </a:r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씬 카메라를 움직임</a:t>
            </a:r>
            <a:endParaRPr lang="en-US" altLang="ko-KR" dirty="0"/>
          </a:p>
          <a:p>
            <a:pPr lvl="2"/>
            <a:r>
              <a:rPr lang="ko-KR" altLang="en-US" dirty="0"/>
              <a:t>평행이동</a:t>
            </a:r>
            <a:r>
              <a:rPr lang="en-US" altLang="ko-KR" dirty="0"/>
              <a:t>(Move) </a:t>
            </a:r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오브젝트를 이동</a:t>
            </a:r>
            <a:endParaRPr lang="en-US" altLang="ko-KR" dirty="0"/>
          </a:p>
          <a:p>
            <a:pPr lvl="2"/>
            <a:r>
              <a:rPr lang="ko-KR" altLang="en-US" dirty="0"/>
              <a:t>회전</a:t>
            </a:r>
            <a:r>
              <a:rPr lang="en-US" altLang="ko-KR" dirty="0"/>
              <a:t>(Rotate) </a:t>
            </a:r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오브젝트를 회전</a:t>
            </a:r>
            <a:endParaRPr lang="en-US" altLang="ko-KR" dirty="0"/>
          </a:p>
          <a:p>
            <a:pPr lvl="2"/>
            <a:r>
              <a:rPr lang="ko-KR" altLang="en-US" dirty="0"/>
              <a:t>스케일</a:t>
            </a:r>
            <a:r>
              <a:rPr lang="en-US" altLang="ko-KR" dirty="0"/>
              <a:t>(Scale) </a:t>
            </a:r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오브젝트의 크기를 조정</a:t>
            </a:r>
            <a:endParaRPr lang="en-US" altLang="ko-KR" dirty="0"/>
          </a:p>
          <a:p>
            <a:pPr lvl="2"/>
            <a:r>
              <a:rPr lang="ko-KR" altLang="en-US" dirty="0" err="1"/>
              <a:t>렉트</a:t>
            </a:r>
            <a:r>
              <a:rPr lang="en-US" altLang="ko-KR" dirty="0"/>
              <a:t>(</a:t>
            </a:r>
            <a:r>
              <a:rPr lang="en-US" altLang="ko-KR" dirty="0" err="1"/>
              <a:t>Rect</a:t>
            </a:r>
            <a:r>
              <a:rPr lang="en-US" altLang="ko-KR" dirty="0"/>
              <a:t>) </a:t>
            </a:r>
            <a:r>
              <a:rPr lang="ko-KR" altLang="en-US" dirty="0"/>
              <a:t>툴 </a:t>
            </a:r>
            <a:r>
              <a:rPr lang="en-US" altLang="ko-KR" dirty="0"/>
              <a:t>: UI</a:t>
            </a:r>
            <a:r>
              <a:rPr lang="ko-KR" altLang="en-US" dirty="0"/>
              <a:t>와 </a:t>
            </a:r>
            <a:r>
              <a:rPr lang="en-US" altLang="ko-KR" dirty="0"/>
              <a:t>2D </a:t>
            </a:r>
            <a:r>
              <a:rPr lang="ko-KR" altLang="en-US" dirty="0"/>
              <a:t>오브젝트의 크기를 조정</a:t>
            </a:r>
            <a:endParaRPr lang="en-US" altLang="ko-KR" dirty="0"/>
          </a:p>
          <a:p>
            <a:pPr lvl="2"/>
            <a:r>
              <a:rPr lang="ko-KR" altLang="en-US" dirty="0"/>
              <a:t>트랜스폼</a:t>
            </a:r>
            <a:r>
              <a:rPr lang="en-US" altLang="ko-KR" dirty="0"/>
              <a:t>(Transform) </a:t>
            </a:r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평행이동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스케일 툴을 하나로 합친 툴</a:t>
            </a:r>
            <a:endParaRPr lang="en-US" altLang="ko-KR" dirty="0"/>
          </a:p>
          <a:p>
            <a:pPr lvl="2"/>
            <a:r>
              <a:rPr lang="ko-KR" altLang="en-US" dirty="0"/>
              <a:t>사용하는 단축키는 순서대로 </a:t>
            </a:r>
            <a:r>
              <a:rPr lang="en-US" altLang="ko-KR" dirty="0"/>
              <a:t>Q, W, E, R, T, 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C431C-904A-A994-2ACB-5B47B03A7663}"/>
              </a:ext>
            </a:extLst>
          </p:cNvPr>
          <p:cNvSpPr txBox="1"/>
          <p:nvPr/>
        </p:nvSpPr>
        <p:spPr>
          <a:xfrm>
            <a:off x="4345283" y="4543417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씬 편집 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BD407B-18D2-C3A4-FC8A-CFFD594A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0" y="3607602"/>
            <a:ext cx="609191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64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544B21-08B8-AF21-0AEE-4308A585D2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B3AFC-1ABF-4A68-98F3-2AE22FE3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69B1F2E-9D68-0DB2-C8A8-E8884A0BB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2.4.1 </a:t>
            </a:r>
            <a:r>
              <a:rPr lang="ko-KR" altLang="en-US" b="1"/>
              <a:t>씬 돌아다니기</a:t>
            </a:r>
          </a:p>
          <a:p>
            <a:pPr lvl="1"/>
            <a:r>
              <a:rPr lang="ko-KR" altLang="en-US"/>
              <a:t>씬 창에서 씬을 탐색하는 방법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501A5-AA48-EF7F-4303-68EF536BFBD6}"/>
              </a:ext>
            </a:extLst>
          </p:cNvPr>
          <p:cNvSpPr txBox="1"/>
          <p:nvPr/>
        </p:nvSpPr>
        <p:spPr>
          <a:xfrm>
            <a:off x="854393" y="1654396"/>
            <a:ext cx="5241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 dirty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 dirty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 dirty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 dirty="0">
                <a:solidFill>
                  <a:srgbClr val="FF4D26"/>
                </a:solidFill>
                <a:latin typeface="+mn-ea"/>
              </a:rPr>
              <a:t>게임 오브젝트에 포커스 주기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하이어라키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창에서 </a:t>
            </a: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Cube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더블 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큐브가 씬 창의 중심에 보이도록 씬 카메라가 이동함</a:t>
            </a:r>
            <a:endParaRPr lang="ko-KR" altLang="en-US" sz="13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CE5C1B-2608-30A2-7E51-07D42012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96" y="2362282"/>
            <a:ext cx="4715827" cy="371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B87E4-6C1B-F40B-9A34-AC6CFE756B14}"/>
              </a:ext>
            </a:extLst>
          </p:cNvPr>
          <p:cNvSpPr txBox="1"/>
          <p:nvPr/>
        </p:nvSpPr>
        <p:spPr>
          <a:xfrm>
            <a:off x="4275613" y="6164531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큐브에 포커스 주기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C45154-7C65-3B05-CA51-0E707A5EDC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B58A7-12E2-7C39-5CC5-E4D7E49C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D9EBD-27C6-6AE0-34B5-EB1B45A97422}"/>
              </a:ext>
            </a:extLst>
          </p:cNvPr>
          <p:cNvSpPr txBox="1"/>
          <p:nvPr/>
        </p:nvSpPr>
        <p:spPr>
          <a:xfrm>
            <a:off x="982663" y="834648"/>
            <a:ext cx="5843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씬 카메라 줌인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/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줌아웃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씬 창에 마우스 커서를 위치시키고 휠 스크롤링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씬 카메라가 앞이나 뒤로 이동하면서 물체가 가까워지거나 멀어짐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E972-B5A9-4A34-59FE-43D897AE2388}"/>
              </a:ext>
            </a:extLst>
          </p:cNvPr>
          <p:cNvSpPr txBox="1"/>
          <p:nvPr/>
        </p:nvSpPr>
        <p:spPr>
          <a:xfrm>
            <a:off x="3904456" y="6164531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씬 카메라 줌인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줌아웃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20F0D8-5949-FAF1-FEA0-33814A0CC6E3}"/>
              </a:ext>
            </a:extLst>
          </p:cNvPr>
          <p:cNvGrpSpPr/>
          <p:nvPr/>
        </p:nvGrpSpPr>
        <p:grpSpPr>
          <a:xfrm>
            <a:off x="2834639" y="1580384"/>
            <a:ext cx="4798377" cy="4524575"/>
            <a:chOff x="2834639" y="1580384"/>
            <a:chExt cx="4798377" cy="4524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FABB4F4-8943-FB83-3D42-D1C38AAC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639" y="1580384"/>
              <a:ext cx="4798377" cy="45245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3EB8C0-EC06-0718-438E-FFE98DC34255}"/>
                </a:ext>
              </a:extLst>
            </p:cNvPr>
            <p:cNvSpPr/>
            <p:nvPr/>
          </p:nvSpPr>
          <p:spPr>
            <a:xfrm>
              <a:off x="2834639" y="5853639"/>
              <a:ext cx="1040131" cy="25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B58A7-12E2-7C39-5CC5-E4D7E49C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0F335-5D12-A79E-A055-EE0A19FAF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씬을 상하좌우로 이동 </a:t>
            </a:r>
            <a:r>
              <a:rPr lang="en-US" altLang="ko-KR"/>
              <a:t>- </a:t>
            </a:r>
            <a:r>
              <a:rPr lang="ko-KR" altLang="en-US"/>
              <a:t>씬 카메라의 위치를 옮길 때는 핸드 툴을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C45154-7C65-3B05-CA51-0E707A5EDC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D9EBD-27C6-6AE0-34B5-EB1B45A97422}"/>
              </a:ext>
            </a:extLst>
          </p:cNvPr>
          <p:cNvSpPr txBox="1"/>
          <p:nvPr/>
        </p:nvSpPr>
        <p:spPr>
          <a:xfrm>
            <a:off x="982663" y="1874790"/>
            <a:ext cx="58435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핸드 툴로 씬 카메라 이동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툴 박스에서 핸드 툴 선택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씬 창에서 마우스 왼쪽 버튼을 누른 채 여러 방향으로 드래그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E972-B5A9-4A34-59FE-43D897AE2388}"/>
              </a:ext>
            </a:extLst>
          </p:cNvPr>
          <p:cNvSpPr txBox="1"/>
          <p:nvPr/>
        </p:nvSpPr>
        <p:spPr>
          <a:xfrm>
            <a:off x="3904456" y="6164531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핸드 툴로 씬 카메라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6FFA9E-C12C-7B10-0B19-5BB011E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940" y="1188773"/>
            <a:ext cx="3276600" cy="552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47BABA-A0C6-A328-B4CE-F3412CD6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19" y="2624447"/>
            <a:ext cx="4200525" cy="33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(7)</a:t>
            </a:r>
            <a:endParaRPr lang="en-US" altLang="ko-KR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B58A7-12E2-7C39-5CC5-E4D7E49C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0F335-5D12-A79E-A055-EE0A19FAF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씬 카메라를 자유롭게 회전</a:t>
            </a:r>
            <a:endParaRPr lang="en-US" altLang="ko-KR"/>
          </a:p>
          <a:p>
            <a:pPr lvl="2"/>
            <a:r>
              <a:rPr lang="ko-KR" altLang="en-US"/>
              <a:t>씬 창에서 마우스 오른쪽 버튼을 누르고 있는 동안 플라이스루</a:t>
            </a:r>
            <a:r>
              <a:rPr lang="en-US" altLang="ko-KR"/>
              <a:t>(Flythrough) </a:t>
            </a:r>
            <a:r>
              <a:rPr lang="ko-KR" altLang="en-US"/>
              <a:t>모드가 활성화</a:t>
            </a:r>
            <a:endParaRPr lang="en-US" altLang="ko-KR"/>
          </a:p>
          <a:p>
            <a:pPr lvl="2"/>
            <a:r>
              <a:rPr lang="ko-KR" altLang="en-US"/>
              <a:t>플라이스루 모드에서는 </a:t>
            </a:r>
            <a:r>
              <a:rPr lang="en-US" altLang="ko-KR"/>
              <a:t>FPS </a:t>
            </a:r>
            <a:r>
              <a:rPr lang="ko-KR" altLang="en-US"/>
              <a:t>게임을 하듯이 마우스와 </a:t>
            </a:r>
            <a:r>
              <a:rPr lang="en-US" altLang="ko-KR"/>
              <a:t>WASD </a:t>
            </a:r>
            <a:r>
              <a:rPr lang="ko-KR" altLang="en-US"/>
              <a:t>키로 씬 카메라를 회전시키고 움직일 수 있음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C45154-7C65-3B05-CA51-0E707A5EDC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E972-B5A9-4A34-59FE-43D897AE2388}"/>
              </a:ext>
            </a:extLst>
          </p:cNvPr>
          <p:cNvSpPr txBox="1"/>
          <p:nvPr/>
        </p:nvSpPr>
        <p:spPr>
          <a:xfrm>
            <a:off x="4064476" y="6029718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플라이스루 모드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5EA34A-7B6E-C213-8961-D3CB1091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85" y="1808509"/>
            <a:ext cx="5695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/>
              <a:t>2.4 </a:t>
            </a:r>
            <a:r>
              <a:rPr lang="ko-KR" altLang="en-US" sz="2800"/>
              <a:t>씬 편집 툴</a:t>
            </a:r>
            <a:r>
              <a:rPr lang="en-US" altLang="ko-KR" sz="2800"/>
              <a:t>(8)</a:t>
            </a:r>
            <a:endParaRPr lang="en-US" altLang="ko-KR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B58A7-12E2-7C39-5CC5-E4D7E49C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50F335-5D12-A79E-A055-EE0A19FAF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궤도</a:t>
            </a:r>
            <a:r>
              <a:rPr lang="en-US" altLang="ko-KR"/>
              <a:t>(Orbit) </a:t>
            </a:r>
            <a:r>
              <a:rPr lang="ko-KR" altLang="en-US"/>
              <a:t>모드는 씬 창 중심의 물체를 위성처럼 공전하면서 관찰</a:t>
            </a:r>
            <a:endParaRPr lang="en-US" altLang="ko-KR"/>
          </a:p>
          <a:p>
            <a:pPr lvl="2"/>
            <a:r>
              <a:rPr lang="en-US" altLang="ko-KR"/>
              <a:t>Alt+ </a:t>
            </a:r>
            <a:r>
              <a:rPr lang="ko-KR" altLang="en-US"/>
              <a:t>마우스 왼쪽 버튼을 누르고 있는 동안 마우스를 움직이면 씬 창 중심에 있는 물체를 기준으로 씬 카메라가 공전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C45154-7C65-3B05-CA51-0E707A5EDC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E972-B5A9-4A34-59FE-43D897AE2388}"/>
              </a:ext>
            </a:extLst>
          </p:cNvPr>
          <p:cNvSpPr txBox="1"/>
          <p:nvPr/>
        </p:nvSpPr>
        <p:spPr>
          <a:xfrm>
            <a:off x="4121626" y="5385767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궤도 모드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A0CB8-95FE-72C8-999A-C0F9EB34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52" y="1708785"/>
            <a:ext cx="57816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3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BD485-3D40-85FC-AE2D-AB0A30E3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05" y="1700408"/>
            <a:ext cx="4103528" cy="631312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D5F7962-074A-5B1D-570E-AACFE69E30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542555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/>
              <a:t>2.5.1 </a:t>
            </a:r>
            <a:r>
              <a:rPr lang="ko-KR" altLang="en-US" b="1"/>
              <a:t>평행이동 툴</a:t>
            </a:r>
          </a:p>
          <a:p>
            <a:pPr lvl="1"/>
            <a:r>
              <a:rPr lang="ko-KR" altLang="en-US"/>
              <a:t>평행이동 툴의 화살표를 드래그하여 게임 오브젝트를 원하는 방향으로 이동</a:t>
            </a:r>
            <a:endParaRPr lang="en-US" altLang="ko-KR"/>
          </a:p>
          <a:p>
            <a:pPr lvl="2"/>
            <a:r>
              <a:rPr lang="ko-KR" altLang="en-US"/>
              <a:t>빨간색 </a:t>
            </a:r>
            <a:r>
              <a:rPr lang="en-US" altLang="ko-KR"/>
              <a:t>: X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오른쪽이 </a:t>
            </a:r>
            <a:r>
              <a:rPr lang="en-US" altLang="ko-KR"/>
              <a:t>+ </a:t>
            </a:r>
            <a:r>
              <a:rPr lang="ko-KR" altLang="en-US"/>
              <a:t>방향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초록색 </a:t>
            </a:r>
            <a:r>
              <a:rPr lang="en-US" altLang="ko-KR"/>
              <a:t>: Y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위쪽이 </a:t>
            </a:r>
            <a:r>
              <a:rPr lang="en-US" altLang="ko-KR"/>
              <a:t>+ </a:t>
            </a:r>
            <a:r>
              <a:rPr lang="ko-KR" altLang="en-US"/>
              <a:t>방향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파란색 </a:t>
            </a:r>
            <a:r>
              <a:rPr lang="en-US" altLang="ko-KR"/>
              <a:t>: Z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앞쪽이 </a:t>
            </a:r>
            <a:r>
              <a:rPr lang="en-US" altLang="ko-KR"/>
              <a:t>+ </a:t>
            </a:r>
            <a:r>
              <a:rPr lang="ko-KR" altLang="en-US"/>
              <a:t>방향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6858BC-FEBB-FA70-5F32-BB30AF3E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31" y="2546560"/>
            <a:ext cx="5370638" cy="3392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28909-D90B-3508-5679-D3DF7D265B59}"/>
              </a:ext>
            </a:extLst>
          </p:cNvPr>
          <p:cNvSpPr txBox="1"/>
          <p:nvPr/>
        </p:nvSpPr>
        <p:spPr>
          <a:xfrm>
            <a:off x="4364054" y="6000316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평행이동 툴의 모습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>
                <a:cs typeface="+mj-cs"/>
              </a:rPr>
              <a:t>CHAPTER 0</a:t>
            </a:r>
            <a:r>
              <a:rPr lang="en-US" sz="3600" b="1" dirty="0">
                <a:cs typeface="+mj-cs"/>
              </a:rPr>
              <a:t>2</a:t>
            </a:r>
            <a:r>
              <a:rPr lang="x-none" sz="3600" b="1">
                <a:cs typeface="+mj-cs"/>
              </a:rPr>
              <a:t> </a:t>
            </a:r>
            <a:r>
              <a:rPr lang="ko-KR" altLang="en-US" sz="3600" b="1">
                <a:cs typeface="+mj-cs"/>
              </a:rPr>
              <a:t>유니티 인터페이스 둘러보기</a:t>
            </a:r>
            <a:endParaRPr lang="ko-KR" altLang="en-US" sz="36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D5F7962-074A-5B1D-570E-AACFE69E30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542555"/>
          </a:xfrm>
        </p:spPr>
        <p:txBody>
          <a:bodyPr/>
          <a:lstStyle/>
          <a:p>
            <a:pPr lvl="1"/>
            <a:r>
              <a:rPr lang="ko-KR" altLang="en-US"/>
              <a:t>평행이동 툴의 면을 드래그하여 게임 오브젝트를 평면에 평행하게 이동</a:t>
            </a:r>
            <a:endParaRPr lang="en-US" altLang="ko-KR"/>
          </a:p>
          <a:p>
            <a:pPr lvl="2"/>
            <a:r>
              <a:rPr lang="ko-KR" altLang="en-US"/>
              <a:t>한 축을 고정시키고 다른 두 축을 움직임</a:t>
            </a:r>
            <a:endParaRPr lang="en-US" altLang="ko-KR"/>
          </a:p>
          <a:p>
            <a:pPr lvl="2"/>
            <a:r>
              <a:rPr lang="ko-KR" altLang="en-US"/>
              <a:t>초록색 면을 마우스로 드래그하면</a:t>
            </a:r>
            <a:r>
              <a:rPr lang="en-US" altLang="ko-KR"/>
              <a:t>y </a:t>
            </a:r>
            <a:r>
              <a:rPr lang="ko-KR" altLang="en-US"/>
              <a:t>는 고정되고 </a:t>
            </a:r>
            <a:r>
              <a:rPr lang="en-US" altLang="ko-KR"/>
              <a:t>x, z</a:t>
            </a:r>
            <a:r>
              <a:rPr lang="ko-KR" altLang="en-US"/>
              <a:t>만 변경</a:t>
            </a:r>
            <a:r>
              <a:rPr lang="en-US" altLang="ko-KR"/>
              <a:t>(xz </a:t>
            </a:r>
            <a:r>
              <a:rPr lang="ko-KR" altLang="en-US"/>
              <a:t>평면에 평행한 평행이동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28909-D90B-3508-5679-D3DF7D265B59}"/>
              </a:ext>
            </a:extLst>
          </p:cNvPr>
          <p:cNvSpPr txBox="1"/>
          <p:nvPr/>
        </p:nvSpPr>
        <p:spPr>
          <a:xfrm>
            <a:off x="3403934" y="4734481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평면에 평행하게 평행이동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DCF78-98F8-A7F6-63DF-1B9252CA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2052049"/>
            <a:ext cx="6196965" cy="26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FF37B-AC5C-3BD5-043B-6DC8A0497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42"/>
          <a:stretch/>
        </p:blipFill>
        <p:spPr>
          <a:xfrm>
            <a:off x="6326188" y="916381"/>
            <a:ext cx="5766421" cy="671349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1EFF669-241D-79A9-DC57-CCE3DC050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2.5.2 </a:t>
            </a:r>
            <a:r>
              <a:rPr lang="ko-KR" altLang="en-US" b="1"/>
              <a:t>회전 툴</a:t>
            </a:r>
          </a:p>
          <a:p>
            <a:pPr lvl="1"/>
            <a:r>
              <a:rPr lang="ko-KR" altLang="en-US"/>
              <a:t>회전 툴은 색깔이 있는 실선을 드래그하여 회전</a:t>
            </a:r>
            <a:endParaRPr lang="en-US" altLang="ko-KR"/>
          </a:p>
          <a:p>
            <a:pPr lvl="2"/>
            <a:r>
              <a:rPr lang="en-US" altLang="ko-KR"/>
              <a:t>• </a:t>
            </a:r>
            <a:r>
              <a:rPr lang="ko-KR" altLang="en-US"/>
              <a:t>빨간색 </a:t>
            </a:r>
            <a:r>
              <a:rPr lang="en-US" altLang="ko-KR"/>
              <a:t>: X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앞뒤로 고개를 숙이고 젖히는 회전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• </a:t>
            </a:r>
            <a:r>
              <a:rPr lang="ko-KR" altLang="en-US"/>
              <a:t>초록색 </a:t>
            </a:r>
            <a:r>
              <a:rPr lang="en-US" altLang="ko-KR"/>
              <a:t>: Y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제자리에서 팽이처럼 도는 회전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• </a:t>
            </a:r>
            <a:r>
              <a:rPr lang="ko-KR" altLang="en-US"/>
              <a:t>파란색 </a:t>
            </a:r>
            <a:r>
              <a:rPr lang="en-US" altLang="ko-KR"/>
              <a:t>: Z</a:t>
            </a:r>
            <a:r>
              <a:rPr lang="ko-KR" altLang="en-US"/>
              <a:t>축</a:t>
            </a:r>
            <a:r>
              <a:rPr lang="en-US" altLang="ko-KR"/>
              <a:t>(</a:t>
            </a:r>
            <a:r>
              <a:rPr lang="ko-KR" altLang="en-US"/>
              <a:t>오뚝이처럼 좌우로 기울어지는 회전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352D9D-865E-A39D-C74B-8F44F815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795392"/>
            <a:ext cx="3600450" cy="2838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6CFDD2-6D2C-D8D0-2E60-251D93E46E9C}"/>
              </a:ext>
            </a:extLst>
          </p:cNvPr>
          <p:cNvSpPr txBox="1"/>
          <p:nvPr/>
        </p:nvSpPr>
        <p:spPr>
          <a:xfrm>
            <a:off x="3772694" y="5633842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회전 툴의 모습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C86B03C-4350-3820-B10B-A2CBE0C83F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2.5.3 </a:t>
            </a:r>
            <a:r>
              <a:rPr lang="ko-KR" altLang="en-US" b="1"/>
              <a:t>스케일 툴</a:t>
            </a:r>
          </a:p>
          <a:p>
            <a:pPr lvl="1"/>
            <a:r>
              <a:rPr lang="ko-KR" altLang="en-US"/>
              <a:t>스케일 툴은 선택한 물체의 크기 배율</a:t>
            </a:r>
            <a:r>
              <a:rPr lang="en-US" altLang="ko-KR"/>
              <a:t>(</a:t>
            </a:r>
            <a:r>
              <a:rPr lang="ko-KR" altLang="en-US"/>
              <a:t>스케일</a:t>
            </a:r>
            <a:r>
              <a:rPr lang="en-US" altLang="ko-KR"/>
              <a:t>)</a:t>
            </a:r>
            <a:r>
              <a:rPr lang="ko-KR" altLang="en-US"/>
              <a:t>을 키우거나 줄임</a:t>
            </a:r>
            <a:endParaRPr lang="en-US" altLang="ko-KR"/>
          </a:p>
          <a:p>
            <a:pPr lvl="2"/>
            <a:r>
              <a:rPr lang="ko-KR" altLang="en-US"/>
              <a:t>색깔 있는 세 큐브를 드래그하여 </a:t>
            </a:r>
            <a:r>
              <a:rPr lang="en-US" altLang="ko-KR"/>
              <a:t>x, y, z </a:t>
            </a:r>
            <a:r>
              <a:rPr lang="ko-KR" altLang="en-US"/>
              <a:t>방향으로 물체의 크기를 변경</a:t>
            </a:r>
            <a:endParaRPr lang="en-US" altLang="ko-KR"/>
          </a:p>
          <a:p>
            <a:pPr lvl="2"/>
            <a:r>
              <a:rPr lang="ko-KR" altLang="en-US"/>
              <a:t>스케일 툴 중심의 회색 큐브를 드래그하면 </a:t>
            </a:r>
            <a:r>
              <a:rPr lang="en-US" altLang="ko-KR"/>
              <a:t>x, y, z </a:t>
            </a:r>
            <a:r>
              <a:rPr lang="ko-KR" altLang="en-US"/>
              <a:t>스케일값을 동시에 변경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3D633-B42F-995F-2640-BDBBBCB472F3}"/>
              </a:ext>
            </a:extLst>
          </p:cNvPr>
          <p:cNvSpPr txBox="1"/>
          <p:nvPr/>
        </p:nvSpPr>
        <p:spPr>
          <a:xfrm>
            <a:off x="3888344" y="5115513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스케일 툴의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BCB09-3A37-C03F-9BD7-39B1F1A9E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63"/>
          <a:stretch/>
        </p:blipFill>
        <p:spPr>
          <a:xfrm>
            <a:off x="7298294" y="926031"/>
            <a:ext cx="4623196" cy="679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C1CF86-E3D1-F3B7-7D99-4FDCFD49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44" y="2355062"/>
            <a:ext cx="34099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221ED1-35AF-B97A-593D-B09C8528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2.5.4 </a:t>
            </a:r>
            <a:r>
              <a:rPr lang="ko-KR" altLang="en-US" b="1"/>
              <a:t>렉트 툴</a:t>
            </a:r>
          </a:p>
          <a:p>
            <a:pPr lvl="1"/>
            <a:r>
              <a:rPr lang="ko-KR" altLang="en-US"/>
              <a:t>렉트 툴은 물체의 가로와 세로를 </a:t>
            </a:r>
            <a:r>
              <a:rPr lang="en-US" altLang="ko-KR"/>
              <a:t>2D </a:t>
            </a:r>
            <a:r>
              <a:rPr lang="ko-KR" altLang="en-US"/>
              <a:t>직사각형으로 편집</a:t>
            </a:r>
            <a:endParaRPr lang="en-US" altLang="ko-KR"/>
          </a:p>
          <a:p>
            <a:pPr lvl="2"/>
            <a:r>
              <a:rPr lang="ko-KR" altLang="en-US"/>
              <a:t>주로 </a:t>
            </a:r>
            <a:r>
              <a:rPr lang="en-US" altLang="ko-KR"/>
              <a:t>UI</a:t>
            </a:r>
            <a:r>
              <a:rPr lang="ko-KR" altLang="en-US"/>
              <a:t>와 </a:t>
            </a:r>
            <a:r>
              <a:rPr lang="en-US" altLang="ko-KR"/>
              <a:t>2D </a:t>
            </a:r>
            <a:r>
              <a:rPr lang="ko-KR" altLang="en-US"/>
              <a:t>오브젝트를 편집할 때 사용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C0F8D-942C-1064-AE48-E1B7F4D1610E}"/>
              </a:ext>
            </a:extLst>
          </p:cNvPr>
          <p:cNvSpPr txBox="1"/>
          <p:nvPr/>
        </p:nvSpPr>
        <p:spPr>
          <a:xfrm>
            <a:off x="3888344" y="5115513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렉트 툴의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39DFB3-CB69-CF87-48FA-56998C35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7" y="927046"/>
            <a:ext cx="4875848" cy="604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12AF9D-5064-B886-CF25-19DFBDCA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86" y="2355062"/>
            <a:ext cx="29908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2.5 </a:t>
            </a:r>
            <a:r>
              <a:rPr lang="ko-KR" altLang="en-US" sz="2800" dirty="0"/>
              <a:t>게임 </a:t>
            </a:r>
            <a:r>
              <a:rPr lang="ko-KR" altLang="en-US" sz="2800"/>
              <a:t>오브젝트 편집하기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9D4234-1AF0-F109-83CF-310399E7D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2.5.5 </a:t>
            </a:r>
            <a:r>
              <a:rPr lang="ko-KR" altLang="en-US" b="1"/>
              <a:t>트랜스폼 툴</a:t>
            </a:r>
          </a:p>
          <a:p>
            <a:pPr lvl="1"/>
            <a:r>
              <a:rPr lang="ko-KR" altLang="en-US"/>
              <a:t>평행이동 툴</a:t>
            </a:r>
            <a:r>
              <a:rPr lang="en-US" altLang="ko-KR"/>
              <a:t>, </a:t>
            </a:r>
            <a:r>
              <a:rPr lang="ko-KR" altLang="en-US"/>
              <a:t>회전 툴</a:t>
            </a:r>
            <a:r>
              <a:rPr lang="en-US" altLang="ko-KR"/>
              <a:t>, </a:t>
            </a:r>
            <a:r>
              <a:rPr lang="ko-KR" altLang="en-US"/>
              <a:t>스케일 툴을 하나로 합친 툴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33247B-32E9-4DE7-2E08-98E340BD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30" y="1037070"/>
            <a:ext cx="5172970" cy="615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FCA123-9EB6-75F1-F4CC-3246842C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27" y="1974670"/>
            <a:ext cx="2981325" cy="264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B86F1-4A54-D780-6A6C-D345B6005407}"/>
              </a:ext>
            </a:extLst>
          </p:cNvPr>
          <p:cNvSpPr txBox="1"/>
          <p:nvPr/>
        </p:nvSpPr>
        <p:spPr>
          <a:xfrm>
            <a:off x="3839527" y="4688087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트랜스폼 툴의 모습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2.6 </a:t>
            </a:r>
            <a:r>
              <a:rPr lang="ko-KR" altLang="en-US" sz="2800"/>
              <a:t>씬 기즈모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EFE1A3-9A8A-AA77-54F7-EF9407E71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2.6.1 </a:t>
            </a:r>
            <a:r>
              <a:rPr lang="ko-KR" altLang="en-US" b="1"/>
              <a:t>씬 카메라 방향 전환</a:t>
            </a:r>
          </a:p>
          <a:p>
            <a:pPr lvl="1"/>
            <a:r>
              <a:rPr lang="ko-KR" altLang="en-US"/>
              <a:t>씬 기즈모는 현재 씬이 보는 방향을 알기 쉽게 표시하고</a:t>
            </a:r>
            <a:r>
              <a:rPr lang="en-US" altLang="ko-KR"/>
              <a:t>, </a:t>
            </a:r>
            <a:r>
              <a:rPr lang="ko-KR" altLang="en-US"/>
              <a:t>씬 카메라를 지정 방향으로 빠르게 전환시키는 나침반임</a:t>
            </a:r>
            <a:endParaRPr lang="en-US" altLang="ko-KR"/>
          </a:p>
          <a:p>
            <a:pPr lvl="1"/>
            <a:r>
              <a:rPr lang="ko-KR" altLang="en-US"/>
              <a:t>씬 기즈모의 </a:t>
            </a:r>
            <a:r>
              <a:rPr lang="en-US" altLang="ko-KR"/>
              <a:t>x, y, z </a:t>
            </a:r>
            <a:r>
              <a:rPr lang="ko-KR" altLang="en-US"/>
              <a:t>원뿔형 암</a:t>
            </a:r>
            <a:r>
              <a:rPr lang="en-US" altLang="ko-KR"/>
              <a:t>arm</a:t>
            </a:r>
            <a:r>
              <a:rPr lang="ko-KR" altLang="en-US"/>
              <a:t>을 클릭하면 카메라를 해당 방향으로 빠르게 전환시킬 수 있음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A09D0E-8238-71A5-5750-04B6016B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00" y="2633384"/>
            <a:ext cx="2051369" cy="2406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13BC2-43C6-42E3-5F6C-BE36D4ED4316}"/>
              </a:ext>
            </a:extLst>
          </p:cNvPr>
          <p:cNvSpPr txBox="1"/>
          <p:nvPr/>
        </p:nvSpPr>
        <p:spPr>
          <a:xfrm>
            <a:off x="1178878" y="5039798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씬 기즈모의 모습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365A1-24D2-3D33-3E36-2DD51A1B77C3}"/>
              </a:ext>
            </a:extLst>
          </p:cNvPr>
          <p:cNvSpPr txBox="1"/>
          <p:nvPr/>
        </p:nvSpPr>
        <p:spPr>
          <a:xfrm>
            <a:off x="5407978" y="5780103"/>
            <a:ext cx="3114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위에서 아래로 보기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0D6F6A-3BEB-AB0D-E0C6-E12B3FF6A635}"/>
              </a:ext>
            </a:extLst>
          </p:cNvPr>
          <p:cNvGrpSpPr/>
          <p:nvPr/>
        </p:nvGrpSpPr>
        <p:grpSpPr>
          <a:xfrm>
            <a:off x="4789170" y="2089765"/>
            <a:ext cx="5115877" cy="3703339"/>
            <a:chOff x="4789170" y="2089765"/>
            <a:chExt cx="5115877" cy="37033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20ED71-5186-B154-9877-FBD368F7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9170" y="2089765"/>
              <a:ext cx="5115877" cy="370333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3BEFB8-8794-68FF-79B2-C73D1807322D}"/>
                </a:ext>
              </a:extLst>
            </p:cNvPr>
            <p:cNvSpPr/>
            <p:nvPr/>
          </p:nvSpPr>
          <p:spPr>
            <a:xfrm>
              <a:off x="4789170" y="4137660"/>
              <a:ext cx="1188720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304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2.6 </a:t>
            </a:r>
            <a:r>
              <a:rPr lang="ko-KR" altLang="en-US" sz="2800"/>
              <a:t>씬 기즈모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E0FDC-39B6-E51E-465F-EC590B1C8A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2.6.2 </a:t>
            </a:r>
            <a:r>
              <a:rPr lang="ko-KR" altLang="en-US" b="1"/>
              <a:t>원근과 등각</a:t>
            </a:r>
          </a:p>
          <a:p>
            <a:pPr lvl="1"/>
            <a:r>
              <a:rPr lang="ko-KR" altLang="en-US"/>
              <a:t>씬 기즈모의 중앙의 큐브 모양 버튼 </a:t>
            </a:r>
            <a:r>
              <a:rPr lang="en-US" altLang="ko-KR"/>
              <a:t>-</a:t>
            </a:r>
            <a:r>
              <a:rPr lang="ko-KR" altLang="en-US"/>
              <a:t> 투영 전환 버튼</a:t>
            </a:r>
            <a:endParaRPr lang="en-US" altLang="ko-KR"/>
          </a:p>
          <a:p>
            <a:pPr lvl="1"/>
            <a:r>
              <a:rPr lang="ko-KR" altLang="en-US"/>
              <a:t>투영 전환 버튼을 클릭해 씬 카메라의 투영을 원근 또는 등각으로 전환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FDEC1A-E7C2-0A2F-4144-212C6397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5" y="2651770"/>
            <a:ext cx="2952750" cy="1457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B931-8D40-DD7C-9124-2D905FB2C712}"/>
              </a:ext>
            </a:extLst>
          </p:cNvPr>
          <p:cNvSpPr txBox="1"/>
          <p:nvPr/>
        </p:nvSpPr>
        <p:spPr>
          <a:xfrm>
            <a:off x="982663" y="4242972"/>
            <a:ext cx="1966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투영 전환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D8B1B-3E9E-344F-6D6A-E70CF2ADD781}"/>
              </a:ext>
            </a:extLst>
          </p:cNvPr>
          <p:cNvSpPr txBox="1"/>
          <p:nvPr/>
        </p:nvSpPr>
        <p:spPr>
          <a:xfrm>
            <a:off x="6326188" y="5064733"/>
            <a:ext cx="3309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원근 모드와 등각 모드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1F31B4-88D8-CB76-68B5-D4B81B63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20" y="2564050"/>
            <a:ext cx="7114188" cy="25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2.7 </a:t>
            </a:r>
            <a:r>
              <a:rPr lang="ko-KR" altLang="en-US" sz="2800" dirty="0"/>
              <a:t>씬 </a:t>
            </a:r>
            <a:r>
              <a:rPr lang="ko-KR" altLang="en-US" sz="2800"/>
              <a:t>플레이 버튼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A1AF6F-616A-FBBE-351C-6A31A5D27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0142885" cy="21866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씬을 실제로 시작하고 테스트하는 버튼</a:t>
            </a:r>
            <a:endParaRPr lang="en-US" altLang="ko-KR"/>
          </a:p>
          <a:p>
            <a:pPr lvl="2"/>
            <a:r>
              <a:rPr lang="ko-KR" altLang="en-US"/>
              <a:t>플레이 버튼 </a:t>
            </a:r>
            <a:r>
              <a:rPr lang="en-US" altLang="ko-KR"/>
              <a:t>: </a:t>
            </a:r>
            <a:r>
              <a:rPr lang="ko-KR" altLang="en-US"/>
              <a:t>현재 씬을 시작</a:t>
            </a:r>
            <a:r>
              <a:rPr lang="en-US" altLang="ko-KR"/>
              <a:t>(</a:t>
            </a:r>
            <a:r>
              <a:rPr lang="ko-KR" altLang="en-US"/>
              <a:t>플레이</a:t>
            </a:r>
            <a:r>
              <a:rPr lang="en-US" altLang="ko-KR"/>
              <a:t>)</a:t>
            </a:r>
            <a:r>
              <a:rPr lang="ko-KR" altLang="en-US"/>
              <a:t>하거나 종료</a:t>
            </a:r>
            <a:endParaRPr lang="en-US" altLang="ko-KR"/>
          </a:p>
          <a:p>
            <a:pPr lvl="2"/>
            <a:r>
              <a:rPr lang="ko-KR" altLang="en-US"/>
              <a:t>일시정지 버튼 </a:t>
            </a:r>
            <a:r>
              <a:rPr lang="en-US" altLang="ko-KR"/>
              <a:t>: </a:t>
            </a:r>
            <a:r>
              <a:rPr lang="ko-KR" altLang="en-US"/>
              <a:t>현재 플레이 중인 씬을 일시정지</a:t>
            </a:r>
            <a:endParaRPr lang="en-US" altLang="ko-KR"/>
          </a:p>
          <a:p>
            <a:pPr lvl="2"/>
            <a:r>
              <a:rPr lang="ko-KR" altLang="en-US"/>
              <a:t>스텝 버튼 </a:t>
            </a:r>
            <a:r>
              <a:rPr lang="en-US" altLang="ko-KR"/>
              <a:t>: </a:t>
            </a:r>
            <a:r>
              <a:rPr lang="ko-KR" altLang="en-US"/>
              <a:t>게임 시간을 한 프레임만큼 진행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플레이 버튼을 누르면 버튼이 파란색으로 바뀌며 씬을 실행하고 게임을 시작하는 플레이 모드로 전환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02BEDF-5B98-9AF1-C3BA-47D7C053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04" y="925831"/>
            <a:ext cx="3696872" cy="807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4AAA29-8CD7-EAF8-A7DD-019E32A9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04" y="2892961"/>
            <a:ext cx="2489835" cy="7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2.8 </a:t>
            </a:r>
            <a:r>
              <a:rPr lang="ko-KR" altLang="en-US" sz="2800" dirty="0" err="1"/>
              <a:t>유니티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클라우드</a:t>
            </a:r>
            <a:r>
              <a:rPr lang="ko-KR" altLang="en-US" sz="2800" dirty="0"/>
              <a:t> 버튼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EC64BE-5D25-347E-E7C2-EA20D8E14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유니티 서비스와 관련된 버튼</a:t>
            </a:r>
            <a:r>
              <a:rPr lang="en-US" altLang="ko-KR" dirty="0"/>
              <a:t>(</a:t>
            </a:r>
            <a:r>
              <a:rPr lang="ko-KR" altLang="en-US" dirty="0"/>
              <a:t>유니티 에디터의 우측 상단에 위치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en-US" altLang="ko-KR" dirty="0"/>
              <a:t>Account : </a:t>
            </a:r>
            <a:r>
              <a:rPr lang="ko-KR" altLang="en-US" dirty="0"/>
              <a:t>유니티 계정 관리 웹페이지로 이동하는 링크</a:t>
            </a:r>
            <a:endParaRPr lang="en-US" altLang="ko-KR" dirty="0"/>
          </a:p>
          <a:p>
            <a:pPr lvl="2"/>
            <a:r>
              <a:rPr lang="en-US" altLang="ko-KR" dirty="0"/>
              <a:t>Manage Services : </a:t>
            </a:r>
            <a:r>
              <a:rPr lang="ko-KR" altLang="en-US" dirty="0"/>
              <a:t>유니티 서비스와 현재 프로젝트를 연동하는 창을 표시</a:t>
            </a:r>
            <a:endParaRPr lang="en-US" altLang="ko-KR" dirty="0"/>
          </a:p>
          <a:p>
            <a:pPr lvl="2"/>
            <a:r>
              <a:rPr lang="en-US" altLang="ko-KR" dirty="0"/>
              <a:t>Collaborate : </a:t>
            </a:r>
            <a:r>
              <a:rPr lang="ko-KR" altLang="en-US" dirty="0"/>
              <a:t>유니티 프로젝트 협업 서비스 창을 표시</a:t>
            </a:r>
            <a:endParaRPr lang="en-US" altLang="ko-KR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C17A8-4D04-8B11-C216-08869AF7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2386322"/>
            <a:ext cx="3485197" cy="8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2.9 </a:t>
            </a:r>
            <a:r>
              <a:rPr lang="ko-KR" altLang="en-US" sz="2800" dirty="0"/>
              <a:t>마치며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6A85114-2346-C1BA-5AD9-81737885C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31462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ko-KR" altLang="en-US" b="1" dirty="0"/>
              <a:t>이 장에서 배운 내용 요약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유니티 프로젝트를 찾아서 여는 방법</a:t>
            </a:r>
          </a:p>
          <a:p>
            <a:pPr lvl="1"/>
            <a:r>
              <a:rPr lang="ko-KR" altLang="en-US" dirty="0"/>
              <a:t>레이아웃을 변경하는 방법</a:t>
            </a:r>
          </a:p>
          <a:p>
            <a:pPr lvl="1"/>
            <a:r>
              <a:rPr lang="ko-KR" altLang="en-US" dirty="0"/>
              <a:t>씬 창은 </a:t>
            </a:r>
            <a:r>
              <a:rPr lang="ko-KR" altLang="en-US" dirty="0" err="1"/>
              <a:t>씬을</a:t>
            </a:r>
            <a:r>
              <a:rPr lang="ko-KR" altLang="en-US" dirty="0"/>
              <a:t> 시각적으로 편집</a:t>
            </a:r>
            <a:endParaRPr lang="en-US" altLang="ko-KR" dirty="0"/>
          </a:p>
          <a:p>
            <a:pPr lvl="1"/>
            <a:r>
              <a:rPr lang="ko-KR" altLang="en-US" dirty="0" err="1"/>
              <a:t>하이어라키</a:t>
            </a:r>
            <a:r>
              <a:rPr lang="ko-KR" altLang="en-US" dirty="0"/>
              <a:t> 창은 </a:t>
            </a:r>
            <a:r>
              <a:rPr lang="ko-KR" altLang="en-US" dirty="0" err="1"/>
              <a:t>씬에</a:t>
            </a:r>
            <a:r>
              <a:rPr lang="ko-KR" altLang="en-US" dirty="0"/>
              <a:t> 있는 게임 오브젝트들을 리스트로 표시</a:t>
            </a:r>
            <a:endParaRPr lang="en-US" altLang="ko-KR" dirty="0"/>
          </a:p>
          <a:p>
            <a:pPr lvl="1"/>
            <a:r>
              <a:rPr lang="ko-KR" altLang="en-US" dirty="0" err="1"/>
              <a:t>인스펙터</a:t>
            </a:r>
            <a:r>
              <a:rPr lang="ko-KR" altLang="en-US" dirty="0"/>
              <a:t> 창은 선택한 게임 오브젝트의 정보를 표시</a:t>
            </a:r>
            <a:endParaRPr lang="en-US" altLang="ko-KR" dirty="0"/>
          </a:p>
          <a:p>
            <a:pPr lvl="1"/>
            <a:r>
              <a:rPr lang="ko-KR" altLang="en-US" dirty="0"/>
              <a:t>게임 창은 플레이어가 보게 될 화면을 보여줌</a:t>
            </a:r>
            <a:endParaRPr lang="en-US" altLang="ko-KR" dirty="0"/>
          </a:p>
          <a:p>
            <a:pPr lvl="1"/>
            <a:r>
              <a:rPr lang="ko-KR" altLang="en-US" dirty="0"/>
              <a:t>프로젝트 창은 프로젝트에서 사용할 </a:t>
            </a:r>
            <a:r>
              <a:rPr lang="ko-KR" altLang="en-US" dirty="0" err="1"/>
              <a:t>에셋들을</a:t>
            </a:r>
            <a:r>
              <a:rPr lang="ko-KR" altLang="en-US" dirty="0"/>
              <a:t> 표시</a:t>
            </a:r>
            <a:endParaRPr lang="en-US" altLang="ko-KR" dirty="0"/>
          </a:p>
          <a:p>
            <a:pPr lvl="1"/>
            <a:r>
              <a:rPr lang="ko-KR" altLang="en-US" dirty="0"/>
              <a:t>콘솔 창은 개발자에게 유용한 로그를 제공</a:t>
            </a:r>
            <a:endParaRPr lang="en-US" altLang="ko-KR" dirty="0"/>
          </a:p>
          <a:p>
            <a:pPr lvl="1"/>
            <a:r>
              <a:rPr lang="ko-KR" altLang="en-US" dirty="0" err="1"/>
              <a:t>하이어라키</a:t>
            </a:r>
            <a:r>
              <a:rPr lang="ko-KR" altLang="en-US" dirty="0"/>
              <a:t> 창에서 게임 오브젝트를 더블 클릭하여 씬 창에서 포커스를 줄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핸드 툴을 사용하여 </a:t>
            </a:r>
            <a:r>
              <a:rPr lang="ko-KR" altLang="en-US" dirty="0" err="1"/>
              <a:t>씬을</a:t>
            </a:r>
            <a:r>
              <a:rPr lang="ko-KR" altLang="en-US" dirty="0"/>
              <a:t> 돌아다닐 수 있음</a:t>
            </a:r>
            <a:r>
              <a:rPr lang="en-US" altLang="ko-KR" dirty="0"/>
              <a:t>. </a:t>
            </a:r>
            <a:r>
              <a:rPr lang="ko-KR" altLang="en-US" dirty="0"/>
              <a:t>마우스 휠 스크롤 버튼을 눌러 핸드 툴로 전환</a:t>
            </a:r>
            <a:endParaRPr lang="en-US" altLang="ko-KR" dirty="0"/>
          </a:p>
          <a:p>
            <a:pPr lvl="1"/>
            <a:r>
              <a:rPr lang="ko-KR" altLang="en-US" dirty="0"/>
              <a:t>휠 스크롤로 씬 카메라를 줌인</a:t>
            </a:r>
            <a:r>
              <a:rPr lang="en-US" altLang="ko-KR" dirty="0"/>
              <a:t>/</a:t>
            </a:r>
            <a:r>
              <a:rPr lang="ko-KR" altLang="en-US" dirty="0" err="1"/>
              <a:t>줌아웃</a:t>
            </a:r>
            <a:endParaRPr lang="en-US" altLang="ko-KR" dirty="0"/>
          </a:p>
          <a:p>
            <a:pPr lvl="1"/>
            <a:r>
              <a:rPr lang="ko-KR" altLang="en-US" dirty="0"/>
              <a:t>평행이동 툴을 사용하여 게임 오브젝트를 평행이동</a:t>
            </a:r>
            <a:endParaRPr lang="en-US" altLang="ko-KR" dirty="0"/>
          </a:p>
          <a:p>
            <a:pPr lvl="1"/>
            <a:r>
              <a:rPr lang="ko-KR" altLang="en-US" dirty="0"/>
              <a:t>회전 툴을 사용하여 게임 오브젝트를 회전</a:t>
            </a:r>
            <a:endParaRPr lang="en-US" altLang="ko-KR" dirty="0"/>
          </a:p>
          <a:p>
            <a:pPr lvl="1"/>
            <a:r>
              <a:rPr lang="ko-KR" altLang="en-US" dirty="0"/>
              <a:t>스케일 툴을 사용하여 게임 오브젝트의 크기를 수정</a:t>
            </a:r>
            <a:endParaRPr lang="en-US" altLang="ko-KR" dirty="0"/>
          </a:p>
          <a:p>
            <a:pPr lvl="1"/>
            <a:r>
              <a:rPr lang="ko-KR" altLang="en-US" dirty="0" err="1"/>
              <a:t>렉트</a:t>
            </a:r>
            <a:r>
              <a:rPr lang="ko-KR" altLang="en-US" dirty="0"/>
              <a:t> 툴을 사용하여 </a:t>
            </a:r>
            <a:r>
              <a:rPr lang="en-US" altLang="ko-KR" dirty="0"/>
              <a:t>UI</a:t>
            </a:r>
            <a:r>
              <a:rPr lang="ko-KR" altLang="en-US" dirty="0"/>
              <a:t>나 </a:t>
            </a:r>
            <a:r>
              <a:rPr lang="en-US" altLang="ko-KR" dirty="0"/>
              <a:t>2D </a:t>
            </a:r>
            <a:r>
              <a:rPr lang="ko-KR" altLang="en-US" dirty="0"/>
              <a:t>게임 오브젝트의 크기를 편집</a:t>
            </a:r>
            <a:endParaRPr lang="en-US" altLang="ko-KR" dirty="0"/>
          </a:p>
          <a:p>
            <a:pPr lvl="1"/>
            <a:r>
              <a:rPr lang="ko-KR" altLang="en-US" dirty="0"/>
              <a:t>씬 </a:t>
            </a:r>
            <a:r>
              <a:rPr lang="ko-KR" altLang="en-US" dirty="0" err="1"/>
              <a:t>기즈모를</a:t>
            </a:r>
            <a:r>
              <a:rPr lang="ko-KR" altLang="en-US" dirty="0"/>
              <a:t> 사용해 씬 카메라의 방향을 쉽게 전환</a:t>
            </a:r>
            <a:endParaRPr lang="en-US" altLang="ko-KR" dirty="0"/>
          </a:p>
          <a:p>
            <a:pPr lvl="1"/>
            <a:r>
              <a:rPr lang="ko-KR" altLang="en-US" dirty="0"/>
              <a:t>씬 </a:t>
            </a:r>
            <a:r>
              <a:rPr lang="ko-KR" altLang="en-US" dirty="0" err="1"/>
              <a:t>기즈모를</a:t>
            </a:r>
            <a:r>
              <a:rPr lang="ko-KR" altLang="en-US" dirty="0"/>
              <a:t> 사용해 씬 창의 투영을 원근과 등각으로 전환</a:t>
            </a:r>
            <a:endParaRPr lang="en-US" altLang="ko-KR" dirty="0"/>
          </a:p>
          <a:p>
            <a:pPr lvl="1"/>
            <a:r>
              <a:rPr lang="ko-KR" altLang="en-US" dirty="0"/>
              <a:t>플레이 버튼을 사용해 </a:t>
            </a:r>
            <a:r>
              <a:rPr lang="ko-KR" altLang="en-US" dirty="0" err="1"/>
              <a:t>씬을</a:t>
            </a:r>
            <a:r>
              <a:rPr lang="ko-KR" altLang="en-US" dirty="0"/>
              <a:t> 플레이하거나 플레이 모드를 종료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2.1 </a:t>
            </a:r>
            <a:r>
              <a:rPr lang="ko-KR" altLang="en-US" sz="2800" dirty="0"/>
              <a:t>기존 </a:t>
            </a:r>
            <a:r>
              <a:rPr lang="ko-KR" altLang="en-US" sz="2800"/>
              <a:t>프로젝트 열기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B5791E-2DB9-9A25-4F9F-BB7964489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예제 데이터를 미리 다운로드하여 적당한 곳에 압축을 해제</a:t>
            </a:r>
            <a:endParaRPr lang="en-US" altLang="ko-KR" dirty="0"/>
          </a:p>
          <a:p>
            <a:pPr lvl="1"/>
            <a:r>
              <a:rPr lang="ko-KR" altLang="en-US" dirty="0"/>
              <a:t>압축을 풀었다면 유니티 허브를 실행하고 사용할 프로젝트 열기 </a:t>
            </a:r>
            <a:r>
              <a:rPr lang="en-US" altLang="ko-KR" dirty="0"/>
              <a:t>(Open </a:t>
            </a:r>
            <a:r>
              <a:rPr lang="ko-KR" altLang="en-US" dirty="0"/>
              <a:t>대신 </a:t>
            </a:r>
            <a:r>
              <a:rPr lang="en-US" altLang="ko-KR" dirty="0"/>
              <a:t>Add </a:t>
            </a:r>
            <a:r>
              <a:rPr lang="ko-KR" altLang="en-US" dirty="0"/>
              <a:t>버튼</a:t>
            </a:r>
            <a:r>
              <a:rPr lang="en-US" altLang="ko-KR" dirty="0"/>
              <a:t>, Editor 2021.2 </a:t>
            </a:r>
            <a:r>
              <a:rPr lang="ko-KR" altLang="en-US" dirty="0"/>
              <a:t>버전 다운</a:t>
            </a:r>
            <a:r>
              <a:rPr lang="en-US" altLang="ko-KR" dirty="0"/>
              <a:t>)</a:t>
            </a:r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0A6F-9D49-E22C-794B-8D949A0179D2}"/>
              </a:ext>
            </a:extLst>
          </p:cNvPr>
          <p:cNvSpPr txBox="1"/>
          <p:nvPr/>
        </p:nvSpPr>
        <p:spPr>
          <a:xfrm>
            <a:off x="875825" y="1748671"/>
            <a:ext cx="4385795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3D Demo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프로젝트 열기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허브 실행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Projects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탭에서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Open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탐색창에서 예제 폴더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02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폴더로 이동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3D Demo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폴더 선택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Open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허브의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Projects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리스트에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3D Demo </a:t>
            </a:r>
            <a:b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프로젝트가 추가되면서 열림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27F9D6-7A35-9CF6-FEC8-E9DFE12B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748671"/>
            <a:ext cx="5234940" cy="4221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C52267-E061-83CA-78E8-D9A91DF6D30C}"/>
              </a:ext>
            </a:extLst>
          </p:cNvPr>
          <p:cNvSpPr txBox="1"/>
          <p:nvPr/>
        </p:nvSpPr>
        <p:spPr>
          <a:xfrm>
            <a:off x="5658733" y="6042992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</a:t>
            </a:r>
            <a:r>
              <a:rPr lang="en-US" altLang="ko-KR" sz="1400">
                <a:latin typeface="+mn-ea"/>
              </a:rPr>
              <a:t>3D Demo </a:t>
            </a:r>
            <a:r>
              <a:rPr lang="ko-KR" altLang="en-US" sz="1400">
                <a:latin typeface="+mn-ea"/>
              </a:rPr>
              <a:t>프로젝트 열기</a:t>
            </a:r>
          </a:p>
        </p:txBody>
      </p:sp>
    </p:spTree>
    <p:extLst>
      <p:ext uri="{BB962C8B-B14F-4D97-AF65-F5344CB8AC3E}">
        <p14:creationId xmlns:p14="http://schemas.microsoft.com/office/powerpoint/2010/main" val="222823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96527"/>
            <a:ext cx="11281052" cy="67134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2.1 </a:t>
            </a:r>
            <a:r>
              <a:rPr lang="ko-KR" altLang="en-US" sz="2800" dirty="0"/>
              <a:t>기존 </a:t>
            </a:r>
            <a:r>
              <a:rPr lang="ko-KR" altLang="en-US" sz="2800"/>
              <a:t>프로젝트 열기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0A6F-9D49-E22C-794B-8D949A0179D2}"/>
              </a:ext>
            </a:extLst>
          </p:cNvPr>
          <p:cNvSpPr txBox="1"/>
          <p:nvPr/>
        </p:nvSpPr>
        <p:spPr>
          <a:xfrm>
            <a:off x="982663" y="836613"/>
            <a:ext cx="4385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샘플 씬 열기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SampleScene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더블 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52267-E061-83CA-78E8-D9A91DF6D30C}"/>
              </a:ext>
            </a:extLst>
          </p:cNvPr>
          <p:cNvSpPr txBox="1"/>
          <p:nvPr/>
        </p:nvSpPr>
        <p:spPr>
          <a:xfrm>
            <a:off x="982663" y="4663455"/>
            <a:ext cx="5029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샘플 씬 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30C223-83F4-9D5A-B8B2-8998A8A77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88" y="1573212"/>
            <a:ext cx="5008024" cy="278701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146160-5B98-2C1C-91BC-F7295E627863}"/>
              </a:ext>
            </a:extLst>
          </p:cNvPr>
          <p:cNvGrpSpPr/>
          <p:nvPr/>
        </p:nvGrpSpPr>
        <p:grpSpPr>
          <a:xfrm>
            <a:off x="868680" y="1573212"/>
            <a:ext cx="5143499" cy="3116581"/>
            <a:chOff x="868680" y="1573212"/>
            <a:chExt cx="5143499" cy="31165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78A608-7066-57DB-A3E3-CFD54E6F2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662" y="1573212"/>
              <a:ext cx="5029517" cy="311658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5412672-EDA2-C60C-CCD1-AA06317490D6}"/>
                </a:ext>
              </a:extLst>
            </p:cNvPr>
            <p:cNvSpPr/>
            <p:nvPr/>
          </p:nvSpPr>
          <p:spPr>
            <a:xfrm>
              <a:off x="868680" y="4363403"/>
              <a:ext cx="1005840" cy="231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E851F5-6E2B-5E0E-43C7-78009E7829CC}"/>
              </a:ext>
            </a:extLst>
          </p:cNvPr>
          <p:cNvSpPr txBox="1"/>
          <p:nvPr/>
        </p:nvSpPr>
        <p:spPr>
          <a:xfrm>
            <a:off x="6126161" y="4663455"/>
            <a:ext cx="5029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샘플 씬을 연 모습</a:t>
            </a:r>
          </a:p>
        </p:txBody>
      </p:sp>
    </p:spTree>
    <p:extLst>
      <p:ext uri="{BB962C8B-B14F-4D97-AF65-F5344CB8AC3E}">
        <p14:creationId xmlns:p14="http://schemas.microsoft.com/office/powerpoint/2010/main" val="187026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F2D9398-0B0A-23EA-1168-BE82B5B8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5B7BA-1412-A706-660B-94A9A149C1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유니티의 기본 레이아웃은 </a:t>
            </a:r>
            <a:r>
              <a:rPr lang="en-US" altLang="ko-KR"/>
              <a:t>Default </a:t>
            </a:r>
            <a:r>
              <a:rPr lang="ko-KR" altLang="en-US"/>
              <a:t>레이아웃</a:t>
            </a:r>
            <a:endParaRPr lang="en-US" altLang="ko-KR"/>
          </a:p>
          <a:p>
            <a:pPr lvl="1"/>
            <a:r>
              <a:rPr lang="ko-KR" altLang="en-US"/>
              <a:t>레이아웃을 </a:t>
            </a:r>
            <a:r>
              <a:rPr lang="en-US" altLang="ko-KR"/>
              <a:t>2 by 3</a:t>
            </a:r>
            <a:r>
              <a:rPr lang="ko-KR" altLang="en-US"/>
              <a:t>로 변경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F26EB7-6676-667C-094C-320C2207DC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7CAF1-379A-7E92-2638-E06477B35047}"/>
              </a:ext>
            </a:extLst>
          </p:cNvPr>
          <p:cNvSpPr txBox="1"/>
          <p:nvPr/>
        </p:nvSpPr>
        <p:spPr>
          <a:xfrm>
            <a:off x="875825" y="1748671"/>
            <a:ext cx="51363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레이아웃 선택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에디터의 오른쪽 상단에서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Default &gt; 2 by 3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106B07-0077-2579-343C-2F15B83E6D41}"/>
              </a:ext>
            </a:extLst>
          </p:cNvPr>
          <p:cNvGrpSpPr/>
          <p:nvPr/>
        </p:nvGrpSpPr>
        <p:grpSpPr>
          <a:xfrm>
            <a:off x="982663" y="2315551"/>
            <a:ext cx="4877117" cy="3239458"/>
            <a:chOff x="982663" y="2315551"/>
            <a:chExt cx="4877117" cy="32394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0228E2-DBAC-0334-DDDB-6A626F2B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580" y="2315551"/>
              <a:ext cx="4648200" cy="323945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F44120-5651-8A48-9CA1-44F88207E6FE}"/>
                </a:ext>
              </a:extLst>
            </p:cNvPr>
            <p:cNvSpPr/>
            <p:nvPr/>
          </p:nvSpPr>
          <p:spPr>
            <a:xfrm>
              <a:off x="982663" y="5326380"/>
              <a:ext cx="971867" cy="217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5357DC-7AE4-9F4D-B010-849EFA10D3ED}"/>
              </a:ext>
            </a:extLst>
          </p:cNvPr>
          <p:cNvSpPr txBox="1"/>
          <p:nvPr/>
        </p:nvSpPr>
        <p:spPr>
          <a:xfrm>
            <a:off x="6996043" y="5676515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▶ 2 by 3 </a:t>
            </a:r>
            <a:r>
              <a:rPr lang="ko-KR" altLang="en-US" sz="1400">
                <a:latin typeface="+mn-ea"/>
              </a:rPr>
              <a:t>레이아웃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DDE418-85E9-7CF9-F159-D113C175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41" y="2290792"/>
            <a:ext cx="5259830" cy="2965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AB7FC5-B436-9D1F-40E7-E9F39290875F}"/>
              </a:ext>
            </a:extLst>
          </p:cNvPr>
          <p:cNvSpPr txBox="1"/>
          <p:nvPr/>
        </p:nvSpPr>
        <p:spPr>
          <a:xfrm>
            <a:off x="1827098" y="5676515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레이아웃 선택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CE9FA13-4214-1E52-1BDC-D641FAE0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5B7BA-1412-A706-660B-94A9A149C1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미리 설정된 레이아웃을 사용하는 것과 별개로 각 창의 위치와 크기를 직접 변경</a:t>
            </a:r>
            <a:endParaRPr lang="en-US" altLang="ko-KR"/>
          </a:p>
          <a:p>
            <a:pPr lvl="1"/>
            <a:r>
              <a:rPr lang="ko-KR" altLang="en-US"/>
              <a:t>창을 옮기려면 창의 탭을 마우스로 클릭하고 드래그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AAFE2AB-0841-14BE-AADC-90CAABFACD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B7FC5-B436-9D1F-40E7-E9F39290875F}"/>
              </a:ext>
            </a:extLst>
          </p:cNvPr>
          <p:cNvSpPr txBox="1"/>
          <p:nvPr/>
        </p:nvSpPr>
        <p:spPr>
          <a:xfrm>
            <a:off x="2671762" y="4819265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드래그하는 부분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5EED20-0058-0C06-1098-B9C23259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796414"/>
            <a:ext cx="5032058" cy="29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33CD6F1-0092-E017-65B5-480C4952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C7E28CA-5143-B13C-5279-D76615B8B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556F6-3A4B-FA3F-78A0-3F04C04F148B}"/>
              </a:ext>
            </a:extLst>
          </p:cNvPr>
          <p:cNvSpPr txBox="1"/>
          <p:nvPr/>
        </p:nvSpPr>
        <p:spPr>
          <a:xfrm>
            <a:off x="982663" y="836613"/>
            <a:ext cx="5136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프로젝트 창 위치 변경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창의 탭을 마우스 왼쪽 버튼으로 누른 상태에서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...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창을 하이어라키 창 아래로 드래그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&amp;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드롭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CB3F9-D261-249D-940D-2866649B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62" y="2000250"/>
            <a:ext cx="4918946" cy="3059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15A40F-E853-2C9B-9ED8-0A3A2D29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41" y="2000251"/>
            <a:ext cx="5808726" cy="3059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0BD24-3C88-7268-1C0E-2CA06FCC58E6}"/>
              </a:ext>
            </a:extLst>
          </p:cNvPr>
          <p:cNvSpPr txBox="1"/>
          <p:nvPr/>
        </p:nvSpPr>
        <p:spPr>
          <a:xfrm>
            <a:off x="7246800" y="5207656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프로젝트 창 위치 변경</a:t>
            </a: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2.2 </a:t>
            </a:r>
            <a:r>
              <a:rPr lang="ko-KR" altLang="en-US" sz="2800"/>
              <a:t>레이아웃 변경하기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556F6-3A4B-FA3F-78A0-3F04C04F148B}"/>
              </a:ext>
            </a:extLst>
          </p:cNvPr>
          <p:cNvSpPr txBox="1"/>
          <p:nvPr/>
        </p:nvSpPr>
        <p:spPr>
          <a:xfrm>
            <a:off x="982663" y="836613"/>
            <a:ext cx="534352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프로젝트 창 크기 변경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창의 위쪽 모서리를 마우스로 드래그하여 크기 조정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0BD24-3C88-7268-1C0E-2CA06FCC58E6}"/>
              </a:ext>
            </a:extLst>
          </p:cNvPr>
          <p:cNvSpPr txBox="1"/>
          <p:nvPr/>
        </p:nvSpPr>
        <p:spPr>
          <a:xfrm>
            <a:off x="3749220" y="5667203"/>
            <a:ext cx="32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latin typeface="+mn-ea"/>
              </a:rPr>
              <a:t>▶ 프로젝트 창 크기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FF4A39-E8A0-95DD-8B0B-2314F1A4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98" y="1401751"/>
            <a:ext cx="4976526" cy="4208145"/>
          </a:xfrm>
          <a:prstGeom prst="rect">
            <a:avLst/>
          </a:prstGeo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1DC146D-9997-B20C-FB1B-36702C590C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F3BCF1-B20E-D82D-C02A-697E17BE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2110</Words>
  <Application>Microsoft Office PowerPoint</Application>
  <PresentationFormat>와이드스크린</PresentationFormat>
  <Paragraphs>332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Malgun Gothic</vt:lpstr>
      <vt:lpstr>Malgun Gothic</vt:lpstr>
      <vt:lpstr>시스템 서체</vt:lpstr>
      <vt:lpstr>Arial</vt:lpstr>
      <vt:lpstr>Calibri</vt:lpstr>
      <vt:lpstr>Office 테마</vt:lpstr>
      <vt:lpstr>레트로의  유니티 게임프로그래밍 에센스 (개정판)</vt:lpstr>
      <vt:lpstr>Contents</vt:lpstr>
      <vt:lpstr>PowerPoint 프레젠테이션</vt:lpstr>
      <vt:lpstr>2.1 기존 프로젝트 열기(1)</vt:lpstr>
      <vt:lpstr>2.1 기존 프로젝트 열기(2)</vt:lpstr>
      <vt:lpstr>2.2 레이아웃 변경하기(1)</vt:lpstr>
      <vt:lpstr>2.2 레이아웃 변경하기(2)</vt:lpstr>
      <vt:lpstr>2.2 레이아웃 변경하기(3)</vt:lpstr>
      <vt:lpstr>2.2 레이아웃 변경하기(4)</vt:lpstr>
      <vt:lpstr>2.2 레이아웃 변경하기(5)</vt:lpstr>
      <vt:lpstr>2.2 레이아웃 변경하기(6)</vt:lpstr>
      <vt:lpstr>2.3 메인 창(1)</vt:lpstr>
      <vt:lpstr>2.3 메인 창(2)</vt:lpstr>
      <vt:lpstr>2.3 메인 창(3)</vt:lpstr>
      <vt:lpstr>2.3 메인 창(4)</vt:lpstr>
      <vt:lpstr>2.3 메인 창(5)</vt:lpstr>
      <vt:lpstr>2.3 메인 창(6)</vt:lpstr>
      <vt:lpstr>2.3 메인 창(7)</vt:lpstr>
      <vt:lpstr>2.3 메인 창(8)</vt:lpstr>
      <vt:lpstr>2.3 메인 창(9)</vt:lpstr>
      <vt:lpstr>2.4 씬 편집 툴(1)</vt:lpstr>
      <vt:lpstr>2.4 씬 편집 툴(2)</vt:lpstr>
      <vt:lpstr>2.4 씬 편집 툴(3)</vt:lpstr>
      <vt:lpstr>2.4 씬 편집 툴(4)</vt:lpstr>
      <vt:lpstr>2.4 씬 편집 툴(5)</vt:lpstr>
      <vt:lpstr>2.4 씬 편집 툴(6)</vt:lpstr>
      <vt:lpstr>2.4 씬 편집 툴(7)</vt:lpstr>
      <vt:lpstr>2.4 씬 편집 툴(8)</vt:lpstr>
      <vt:lpstr>2.5 게임 오브젝트 편집하기(1)</vt:lpstr>
      <vt:lpstr>2.5 게임 오브젝트 편집하기(2)</vt:lpstr>
      <vt:lpstr>2.5 게임 오브젝트 편집하기(3)</vt:lpstr>
      <vt:lpstr>2.5 게임 오브젝트 편집하기(4)</vt:lpstr>
      <vt:lpstr>2.5 게임 오브젝트 편집하기(5)</vt:lpstr>
      <vt:lpstr>2.5 게임 오브젝트 편집하기(6)</vt:lpstr>
      <vt:lpstr>2.6 씬 기즈모(1)</vt:lpstr>
      <vt:lpstr>2.6 씬 기즈모(2)</vt:lpstr>
      <vt:lpstr>2.7 씬 플레이 버튼</vt:lpstr>
      <vt:lpstr>2.8 유니티 클라우드 버튼</vt:lpstr>
      <vt:lpstr>2.9 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Byungkook Jun</cp:lastModifiedBy>
  <cp:revision>26</cp:revision>
  <dcterms:created xsi:type="dcterms:W3CDTF">2020-01-31T07:25:46Z</dcterms:created>
  <dcterms:modified xsi:type="dcterms:W3CDTF">2024-02-28T13:10:52Z</dcterms:modified>
</cp:coreProperties>
</file>